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2" r:id="rId5"/>
  </p:sldMasterIdLst>
  <p:notesMasterIdLst>
    <p:notesMasterId r:id="rId27"/>
  </p:notesMasterIdLst>
  <p:sldIdLst>
    <p:sldId id="330" r:id="rId6"/>
    <p:sldId id="257" r:id="rId7"/>
    <p:sldId id="271" r:id="rId8"/>
    <p:sldId id="325" r:id="rId9"/>
    <p:sldId id="323" r:id="rId10"/>
    <p:sldId id="334" r:id="rId11"/>
    <p:sldId id="336" r:id="rId12"/>
    <p:sldId id="272" r:id="rId13"/>
    <p:sldId id="295" r:id="rId14"/>
    <p:sldId id="296" r:id="rId15"/>
    <p:sldId id="332" r:id="rId16"/>
    <p:sldId id="328" r:id="rId17"/>
    <p:sldId id="303" r:id="rId18"/>
    <p:sldId id="264" r:id="rId19"/>
    <p:sldId id="316" r:id="rId20"/>
    <p:sldId id="317" r:id="rId21"/>
    <p:sldId id="292" r:id="rId22"/>
    <p:sldId id="321" r:id="rId23"/>
    <p:sldId id="277" r:id="rId24"/>
    <p:sldId id="335" r:id="rId25"/>
    <p:sldId id="333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25A12"/>
    <a:srgbClr val="678C1C"/>
    <a:srgbClr val="89B925"/>
    <a:srgbClr val="C9D7B1"/>
    <a:srgbClr val="8FAC5C"/>
    <a:srgbClr val="A1A480"/>
    <a:srgbClr val="0000FF"/>
    <a:srgbClr val="31430D"/>
    <a:srgbClr val="A8B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 UltraLight"/>
          <a:ea typeface="Helvetica Neue UltraLight"/>
          <a:cs typeface="Helvetica Neue Ultra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 UltraLight"/>
          <a:ea typeface="Helvetica Neue UltraLight"/>
          <a:cs typeface="Helvetica Neue Ultra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UltraLight"/>
          <a:ea typeface="Helvetica Neue UltraLight"/>
          <a:cs typeface="Helvetica Neue Ultra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UltraLight"/>
          <a:ea typeface="Helvetica Neue UltraLight"/>
          <a:cs typeface="Helvetica Neue Ultra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75" autoAdjust="0"/>
    <p:restoredTop sz="94701" autoAdjust="0"/>
  </p:normalViewPr>
  <p:slideViewPr>
    <p:cSldViewPr snapToGrid="0">
      <p:cViewPr varScale="1">
        <p:scale>
          <a:sx n="50" d="100"/>
          <a:sy n="50" d="100"/>
        </p:scale>
        <p:origin x="96" y="192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323C40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31430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49-4D35-AF5C-956B35163158}"/>
              </c:ext>
            </c:extLst>
          </c:dPt>
          <c:dPt>
            <c:idx val="1"/>
            <c:bubble3D val="0"/>
            <c:spPr>
              <a:solidFill>
                <a:srgbClr val="89B92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49-4D35-AF5C-956B35163158}"/>
              </c:ext>
            </c:extLst>
          </c:dPt>
          <c:dPt>
            <c:idx val="2"/>
            <c:bubble3D val="0"/>
            <c:spPr>
              <a:solidFill>
                <a:srgbClr val="C9D7B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49-4D35-AF5C-956B35163158}"/>
              </c:ext>
            </c:extLst>
          </c:dPt>
          <c:dPt>
            <c:idx val="3"/>
            <c:bubble3D val="0"/>
            <c:spPr>
              <a:solidFill>
                <a:srgbClr val="8FAC5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49-4D35-AF5C-956B35163158}"/>
              </c:ext>
            </c:extLst>
          </c:dPt>
          <c:cat>
            <c:strRef>
              <c:f>Sheet1!$B$1:$E$1</c:f>
              <c:strCache>
                <c:ptCount val="4"/>
                <c:pt idx="0">
                  <c:v>Background fill</c:v>
                </c:pt>
                <c:pt idx="1">
                  <c:v>Data</c:v>
                </c:pt>
                <c:pt idx="2">
                  <c:v>Data1</c:v>
                </c:pt>
                <c:pt idx="3">
                  <c:v>Data3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9.89</c:v>
                </c:pt>
                <c:pt idx="1">
                  <c:v>32.5</c:v>
                </c:pt>
                <c:pt idx="2">
                  <c:v>33.380000000000003</c:v>
                </c:pt>
                <c:pt idx="3">
                  <c:v>24.23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49-4D35-AF5C-956B35163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323C40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31430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49-4D35-AF5C-956B35163158}"/>
              </c:ext>
            </c:extLst>
          </c:dPt>
          <c:dPt>
            <c:idx val="1"/>
            <c:bubble3D val="0"/>
            <c:spPr>
              <a:solidFill>
                <a:srgbClr val="89B92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49-4D35-AF5C-956B35163158}"/>
              </c:ext>
            </c:extLst>
          </c:dPt>
          <c:dPt>
            <c:idx val="2"/>
            <c:bubble3D val="0"/>
            <c:spPr>
              <a:solidFill>
                <a:srgbClr val="C9D7B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49-4D35-AF5C-956B35163158}"/>
              </c:ext>
            </c:extLst>
          </c:dPt>
          <c:dPt>
            <c:idx val="3"/>
            <c:bubble3D val="0"/>
            <c:spPr>
              <a:solidFill>
                <a:srgbClr val="8FAC5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49-4D35-AF5C-956B35163158}"/>
              </c:ext>
            </c:extLst>
          </c:dPt>
          <c:cat>
            <c:strRef>
              <c:f>Sheet1!$B$1:$E$1</c:f>
              <c:strCache>
                <c:ptCount val="4"/>
                <c:pt idx="0">
                  <c:v>Background fill</c:v>
                </c:pt>
                <c:pt idx="1">
                  <c:v>Data</c:v>
                </c:pt>
                <c:pt idx="2">
                  <c:v>Data1</c:v>
                </c:pt>
                <c:pt idx="3">
                  <c:v>Data3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9.89</c:v>
                </c:pt>
                <c:pt idx="1">
                  <c:v>32.5</c:v>
                </c:pt>
                <c:pt idx="2">
                  <c:v>33.380000000000003</c:v>
                </c:pt>
                <c:pt idx="3">
                  <c:v>24.23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49-4D35-AF5C-956B35163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Arial"/>
        <a:ea typeface="Arial"/>
        <a:cs typeface="Arial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0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1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2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4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2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44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53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63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9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2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4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6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5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47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GRASHER ordained – Housing Allowance - 2017</a:t>
            </a:r>
          </a:p>
        </p:txBody>
      </p:sp>
    </p:spTree>
    <p:extLst>
      <p:ext uri="{BB962C8B-B14F-4D97-AF65-F5344CB8AC3E}">
        <p14:creationId xmlns:p14="http://schemas.microsoft.com/office/powerpoint/2010/main" val="417583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23551877" y="368300"/>
            <a:ext cx="622846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23605580" y="359411"/>
            <a:ext cx="649216" cy="6565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3153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3418800" y="520700"/>
            <a:ext cx="1054100" cy="812800"/>
          </a:xfrm>
          <a:prstGeom prst="rect">
            <a:avLst/>
          </a:prstGeom>
          <a:ln w="381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23580428" y="588010"/>
            <a:ext cx="718145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36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Helvetica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9pPr>
    </p:titleStyle>
    <p:body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5pPr>
      <a:lvl6pPr marL="0" marR="0" indent="355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6pPr>
      <a:lvl7pPr marL="0" marR="0" indent="711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7pPr>
      <a:lvl8pPr marL="0" marR="0" indent="1066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8pPr>
      <a:lvl9pPr marL="0" marR="0" indent="1422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3418800" y="520700"/>
            <a:ext cx="1054100" cy="812800"/>
          </a:xfrm>
          <a:prstGeom prst="rect">
            <a:avLst/>
          </a:prstGeom>
          <a:ln w="381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Arial"/>
              <a:ea typeface="Arial"/>
              <a:cs typeface="Arial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23634130" y="588011"/>
            <a:ext cx="649216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36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Helvetica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9pPr>
    </p:titleStyle>
    <p:body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Helvetica Neue UltraLight"/>
        </a:defRPr>
      </a:lvl5pPr>
      <a:lvl6pPr marL="0" marR="0" indent="355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6pPr>
      <a:lvl7pPr marL="0" marR="0" indent="711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7pPr>
      <a:lvl8pPr marL="0" marR="0" indent="1066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8pPr>
      <a:lvl9pPr marL="0" marR="0" indent="1422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0" y="0"/>
            <a:ext cx="24422101" cy="13703300"/>
          </a:xfrm>
          <a:prstGeom prst="rect">
            <a:avLst/>
          </a:prstGeom>
          <a:solidFill>
            <a:srgbClr val="323C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10321314" y="5142152"/>
            <a:ext cx="3892466" cy="3893705"/>
          </a:xfrm>
          <a:prstGeom prst="line">
            <a:avLst/>
          </a:prstGeom>
          <a:noFill/>
          <a:ln w="127000" cap="flat">
            <a:solidFill>
              <a:srgbClr val="89B92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"/>
              <a:sym typeface="Helvetica"/>
            </a:endParaRPr>
          </a:p>
        </p:txBody>
      </p:sp>
      <p:sp>
        <p:nvSpPr>
          <p:cNvPr id="38" name="Shape 38"/>
          <p:cNvSpPr/>
          <p:nvPr/>
        </p:nvSpPr>
        <p:spPr>
          <a:xfrm flipH="1">
            <a:off x="10321314" y="5142152"/>
            <a:ext cx="3892466" cy="3893705"/>
          </a:xfrm>
          <a:prstGeom prst="line">
            <a:avLst/>
          </a:prstGeom>
          <a:noFill/>
          <a:ln w="127000" cap="flat">
            <a:solidFill>
              <a:srgbClr val="89B92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l" defTabSz="457200"/>
            <a:endParaRPr sz="1200">
              <a:latin typeface="Manifold CF Extra Bold" panose="00000900000000000000" pitchFamily="50" charset="0"/>
              <a:sym typeface="Helvetica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11834453" y="4800600"/>
            <a:ext cx="861047" cy="1457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-1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0</a:t>
            </a:r>
          </a:p>
        </p:txBody>
      </p:sp>
      <p:sp>
        <p:nvSpPr>
          <p:cNvPr id="40" name="Shape 40"/>
          <p:cNvSpPr/>
          <p:nvPr/>
        </p:nvSpPr>
        <p:spPr>
          <a:xfrm>
            <a:off x="10142407" y="6166811"/>
            <a:ext cx="736002" cy="1457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-1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2</a:t>
            </a:r>
          </a:p>
        </p:txBody>
      </p:sp>
      <p:sp>
        <p:nvSpPr>
          <p:cNvPr id="41" name="Shape 41"/>
          <p:cNvSpPr/>
          <p:nvPr/>
        </p:nvSpPr>
        <p:spPr>
          <a:xfrm>
            <a:off x="13655489" y="6166811"/>
            <a:ext cx="728719" cy="1457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-1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8</a:t>
            </a:r>
            <a:endParaRPr kumimoji="0" sz="6400" b="1" i="0" u="none" strike="noStrike" kern="0" cap="none" spc="-12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"/>
              <a:sym typeface="Helvetica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2046907" y="7851807"/>
            <a:ext cx="507766" cy="1457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-1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1</a:t>
            </a:r>
          </a:p>
        </p:txBody>
      </p:sp>
      <p:sp>
        <p:nvSpPr>
          <p:cNvPr id="44" name="Shape 44"/>
          <p:cNvSpPr/>
          <p:nvPr/>
        </p:nvSpPr>
        <p:spPr>
          <a:xfrm>
            <a:off x="3801125" y="5741114"/>
            <a:ext cx="5891613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55700">
              <a:lnSpc>
                <a:spcPct val="140000"/>
              </a:lnSpc>
              <a:defRPr sz="14400" cap="all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0" cap="all" spc="-14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 Ultra Light"/>
                <a:sym typeface="Helvetica"/>
              </a:rPr>
              <a:t>Vision </a:t>
            </a:r>
            <a:endParaRPr kumimoji="0" sz="14400" b="1" i="0" u="none" strike="noStrike" kern="0" cap="all" spc="-14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 Ultra Light"/>
              <a:sym typeface="Helvetica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5014185" y="5741114"/>
            <a:ext cx="6174574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55700">
              <a:lnSpc>
                <a:spcPct val="140000"/>
              </a:lnSpc>
              <a:defRPr sz="14400" cap="all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0" cap="all" spc="-14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 Ultra Light"/>
                <a:sym typeface="Helvetica"/>
              </a:rPr>
              <a:t>Update</a:t>
            </a:r>
            <a:endParaRPr kumimoji="0" sz="14400" b="1" i="0" u="none" strike="noStrike" kern="0" cap="all" spc="-14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 Ultra Light"/>
              <a:sym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AAC36-0B1D-4791-A5AF-CD6FE562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51"/>
            <a:ext cx="24384000" cy="136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83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/>
        </p:nvSpPr>
        <p:spPr>
          <a:xfrm>
            <a:off x="-1715" y="-1733909"/>
            <a:ext cx="24474855" cy="141128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668" name="Shape 668"/>
          <p:cNvSpPr/>
          <p:nvPr/>
        </p:nvSpPr>
        <p:spPr>
          <a:xfrm>
            <a:off x="2434983" y="8824949"/>
            <a:ext cx="19519901" cy="4902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669" name="Shape 669"/>
          <p:cNvSpPr/>
          <p:nvPr/>
        </p:nvSpPr>
        <p:spPr>
          <a:xfrm>
            <a:off x="2045237" y="8479634"/>
            <a:ext cx="19481801" cy="4559301"/>
          </a:xfrm>
          <a:prstGeom prst="rect">
            <a:avLst/>
          </a:prstGeom>
          <a:ln w="63500">
            <a:solidFill>
              <a:srgbClr val="89B92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670" name="Shape 670"/>
          <p:cNvSpPr/>
          <p:nvPr/>
        </p:nvSpPr>
        <p:spPr>
          <a:xfrm>
            <a:off x="5211911" y="9215239"/>
            <a:ext cx="13957301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155700">
              <a:defRPr sz="7200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Montserrat Light"/>
                <a:ea typeface="Montserrat"/>
                <a:cs typeface="Montserrat Light"/>
              </a:rPr>
              <a:t>Pastor Kenny Morgan </a:t>
            </a:r>
            <a:r>
              <a:rPr lang="en-US" b="1" dirty="0">
                <a:latin typeface="Montserrat"/>
                <a:ea typeface="Montserrat"/>
                <a:cs typeface="Montserrat"/>
              </a:rPr>
              <a:t>full time – June 2017</a:t>
            </a:r>
            <a:endParaRPr b="1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671" name="Shape 671"/>
          <p:cNvSpPr/>
          <p:nvPr/>
        </p:nvSpPr>
        <p:spPr>
          <a:xfrm>
            <a:off x="11433734" y="12128885"/>
            <a:ext cx="1206500" cy="12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74" y="0"/>
                </a:lnTo>
                <a:lnTo>
                  <a:pt x="5264" y="21600"/>
                </a:lnTo>
                <a:lnTo>
                  <a:pt x="8054" y="0"/>
                </a:lnTo>
                <a:lnTo>
                  <a:pt x="10843" y="21600"/>
                </a:lnTo>
                <a:lnTo>
                  <a:pt x="13633" y="0"/>
                </a:lnTo>
                <a:lnTo>
                  <a:pt x="16423" y="21600"/>
                </a:lnTo>
                <a:lnTo>
                  <a:pt x="19212" y="0"/>
                </a:lnTo>
                <a:lnTo>
                  <a:pt x="21600" y="21600"/>
                </a:lnTo>
              </a:path>
            </a:pathLst>
          </a:custGeom>
          <a:ln w="127000">
            <a:solidFill>
              <a:srgbClr val="89B925"/>
            </a:solidFill>
            <a:miter lim="400000"/>
          </a:ln>
        </p:spPr>
        <p:txBody>
          <a:bodyPr lIns="38100" tIns="38100" rIns="38100" bIns="38100" anchor="ctr"/>
          <a:lstStyle/>
          <a:p>
            <a:pPr algn="l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46060" y="11036141"/>
            <a:ext cx="11288453" cy="1579920"/>
          </a:xfrm>
          <a:prstGeom prst="rect">
            <a:avLst/>
          </a:prstGeom>
          <a:solidFill>
            <a:srgbClr val="C9D7B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50" charset="0"/>
                <a:sym typeface="Helvetica Neue UltraLight"/>
              </a:rPr>
              <a:t>			Designated Savings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50" charset="0"/>
                <a:sym typeface="Helvetica Neue UltraLight"/>
              </a:rPr>
              <a:t>			154.6K</a:t>
            </a:r>
          </a:p>
        </p:txBody>
      </p:sp>
      <p:sp>
        <p:nvSpPr>
          <p:cNvPr id="287" name="Shape 287"/>
          <p:cNvSpPr/>
          <p:nvPr/>
        </p:nvSpPr>
        <p:spPr>
          <a:xfrm>
            <a:off x="831921" y="1319656"/>
            <a:ext cx="13818731" cy="100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all" spc="0" normalizeH="0" baseline="0" noProof="0" dirty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2017-18 spending</a:t>
            </a:r>
          </a:p>
        </p:txBody>
      </p:sp>
      <p:graphicFrame>
        <p:nvGraphicFramePr>
          <p:cNvPr id="288" name="Chart 288"/>
          <p:cNvGraphicFramePr/>
          <p:nvPr>
            <p:extLst/>
          </p:nvPr>
        </p:nvGraphicFramePr>
        <p:xfrm>
          <a:off x="7103493" y="2506089"/>
          <a:ext cx="10185401" cy="10185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9" name="Shape 289"/>
          <p:cNvSpPr/>
          <p:nvPr/>
        </p:nvSpPr>
        <p:spPr>
          <a:xfrm>
            <a:off x="9696892" y="5193117"/>
            <a:ext cx="4953760" cy="49537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72717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727171"/>
              </a:solidFill>
              <a:effectLst/>
              <a:uLnTx/>
              <a:uFillTx/>
              <a:latin typeface="Arial"/>
              <a:ea typeface="Arial"/>
              <a:cs typeface="Arial"/>
              <a:sym typeface="Helvetica Neue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7889039" y="9232788"/>
            <a:ext cx="2370676" cy="8382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2B37"/>
              </a:buClr>
              <a:buSzTx/>
              <a:buFont typeface="Helvetica Neue UltraLight"/>
              <a:buNone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2.53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%</a:t>
            </a:r>
          </a:p>
        </p:txBody>
      </p:sp>
      <p:sp>
        <p:nvSpPr>
          <p:cNvPr id="291" name="Shape 291"/>
          <p:cNvSpPr/>
          <p:nvPr/>
        </p:nvSpPr>
        <p:spPr>
          <a:xfrm>
            <a:off x="14103110" y="4796942"/>
            <a:ext cx="2089799" cy="8382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2B37"/>
              </a:buClr>
              <a:buSzTx/>
              <a:buFont typeface="Helvetica Neue UltraLight"/>
              <a:buNone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10.75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%</a:t>
            </a:r>
          </a:p>
        </p:txBody>
      </p:sp>
      <p:sp>
        <p:nvSpPr>
          <p:cNvPr id="292" name="Shape 292"/>
          <p:cNvSpPr/>
          <p:nvPr/>
        </p:nvSpPr>
        <p:spPr>
          <a:xfrm>
            <a:off x="14103110" y="9281847"/>
            <a:ext cx="2619826" cy="84384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2B37"/>
              </a:buClr>
              <a:buSzTx/>
              <a:buFont typeface="Helvetica Neue UltraLight"/>
              <a:buNone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38.38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%</a:t>
            </a:r>
          </a:p>
        </p:txBody>
      </p:sp>
      <p:sp>
        <p:nvSpPr>
          <p:cNvPr id="293" name="Shape 293"/>
          <p:cNvSpPr/>
          <p:nvPr/>
        </p:nvSpPr>
        <p:spPr>
          <a:xfrm>
            <a:off x="10910359" y="6252110"/>
            <a:ext cx="2555636" cy="264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spc="-64">
                <a:solidFill>
                  <a:srgbClr val="323C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US" sz="5400" b="1" i="0" u="none" strike="noStrike" kern="0" cap="none" spc="-64" normalizeH="0" baseline="0" noProof="0" dirty="0">
                <a:ln>
                  <a:noFill/>
                </a:ln>
                <a:solidFill>
                  <a:srgbClr val="323C40"/>
                </a:solidFill>
                <a:effectLst/>
                <a:uLnTx/>
                <a:uFillTx/>
                <a:latin typeface="Montserrat Light"/>
                <a:ea typeface="Arial"/>
                <a:cs typeface="Montserrat Light"/>
                <a:sym typeface="Helvetica Neue Light"/>
              </a:rPr>
              <a:t>Total </a:t>
            </a:r>
          </a:p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spc="-64">
                <a:solidFill>
                  <a:srgbClr val="323C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US" sz="5400" b="1" i="0" u="none" strike="noStrike" kern="0" cap="none" spc="-64" normalizeH="0" baseline="0" noProof="0" dirty="0">
                <a:ln>
                  <a:noFill/>
                </a:ln>
                <a:solidFill>
                  <a:srgbClr val="323C40"/>
                </a:solidFill>
                <a:effectLst/>
                <a:uLnTx/>
                <a:uFillTx/>
                <a:latin typeface="Montserrat Light"/>
                <a:ea typeface="Arial"/>
                <a:cs typeface="Montserrat Light"/>
                <a:sym typeface="Helvetica Neue Light"/>
              </a:rPr>
              <a:t>budget </a:t>
            </a:r>
          </a:p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spc="-64">
                <a:solidFill>
                  <a:srgbClr val="323C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US" sz="6400" b="1" i="0" u="none" strike="noStrike" kern="0" cap="none" spc="-64" normalizeH="0" baseline="0" noProof="0" dirty="0">
                <a:ln>
                  <a:noFill/>
                </a:ln>
                <a:solidFill>
                  <a:srgbClr val="323C40"/>
                </a:solidFill>
                <a:effectLst/>
                <a:uLnTx/>
                <a:uFillTx/>
                <a:latin typeface="Montserrat"/>
                <a:ea typeface="Arial"/>
                <a:cs typeface="Montserrat"/>
                <a:sym typeface="Helvetica Neue"/>
              </a:rPr>
              <a:t>1.422M</a:t>
            </a:r>
          </a:p>
        </p:txBody>
      </p:sp>
      <p:sp>
        <p:nvSpPr>
          <p:cNvPr id="294" name="Shape 294"/>
          <p:cNvSpPr/>
          <p:nvPr/>
        </p:nvSpPr>
        <p:spPr>
          <a:xfrm>
            <a:off x="10260735" y="3761246"/>
            <a:ext cx="2370695" cy="8382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2B37"/>
              </a:buClr>
              <a:buSzTx/>
              <a:buFont typeface="Helvetica Neue UltraLight"/>
              <a:buNone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17.88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%</a:t>
            </a:r>
          </a:p>
        </p:txBody>
      </p:sp>
      <p:sp>
        <p:nvSpPr>
          <p:cNvPr id="295" name="Shape 295"/>
          <p:cNvSpPr/>
          <p:nvPr/>
        </p:nvSpPr>
        <p:spPr>
          <a:xfrm>
            <a:off x="2946472" y="4041020"/>
            <a:ext cx="4267201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 Light"/>
                <a:ea typeface="Montserrat"/>
                <a:cs typeface="Montserrat Light"/>
                <a:sym typeface="Helvetica"/>
              </a:rPr>
              <a:t>Building</a:t>
            </a:r>
            <a:endParaRPr kumimoji="0" sz="5400" b="1" i="0" u="none" strike="noStrike" kern="0" cap="none" spc="0" normalizeH="0" baseline="0" noProof="0">
              <a:ln>
                <a:noFill/>
              </a:ln>
              <a:solidFill>
                <a:srgbClr val="262E31"/>
              </a:solidFill>
              <a:effectLst/>
              <a:uLnTx/>
              <a:uFillTx/>
              <a:latin typeface="Montserrat Light"/>
              <a:ea typeface="Montserrat"/>
              <a:cs typeface="Montserrat Light"/>
              <a:sym typeface="Helvetica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1488028" y="3608253"/>
            <a:ext cx="1296736" cy="1167063"/>
          </a:xfrm>
          <a:prstGeom prst="rect">
            <a:avLst/>
          </a:prstGeom>
          <a:solidFill>
            <a:srgbClr val="8FAC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1869027" y="3610133"/>
            <a:ext cx="51296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Helvetica Neue"/>
              </a:rPr>
              <a:t>1</a:t>
            </a:r>
          </a:p>
        </p:txBody>
      </p:sp>
      <p:sp>
        <p:nvSpPr>
          <p:cNvPr id="298" name="Shape 298"/>
          <p:cNvSpPr/>
          <p:nvPr/>
        </p:nvSpPr>
        <p:spPr>
          <a:xfrm>
            <a:off x="1542705" y="9041928"/>
            <a:ext cx="1296737" cy="1167063"/>
          </a:xfrm>
          <a:prstGeom prst="rect">
            <a:avLst/>
          </a:prstGeom>
          <a:solidFill>
            <a:srgbClr val="C9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1962635" y="9047087"/>
            <a:ext cx="64088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Helvetica Neue"/>
              </a:rPr>
              <a:t>2</a:t>
            </a:r>
          </a:p>
        </p:txBody>
      </p:sp>
      <p:sp>
        <p:nvSpPr>
          <p:cNvPr id="300" name="Shape 300"/>
          <p:cNvSpPr/>
          <p:nvPr/>
        </p:nvSpPr>
        <p:spPr>
          <a:xfrm>
            <a:off x="3001989" y="9411268"/>
            <a:ext cx="3848101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l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 Light"/>
                <a:ea typeface="Montserrat"/>
                <a:cs typeface="Montserrat Light"/>
                <a:sym typeface="Helvetica"/>
              </a:rPr>
              <a:t>Admin</a:t>
            </a:r>
            <a:endParaRPr kumimoji="0" sz="5400" b="0" i="0" u="none" strike="noStrike" kern="0" cap="none" spc="0" normalizeH="0" baseline="0" noProof="0">
              <a:ln>
                <a:noFill/>
              </a:ln>
              <a:solidFill>
                <a:srgbClr val="262E31"/>
              </a:solidFill>
              <a:effectLst/>
              <a:uLnTx/>
              <a:uFillTx/>
              <a:latin typeface="Montserrat Light"/>
              <a:ea typeface="Montserrat"/>
              <a:cs typeface="Montserrat Light"/>
              <a:sym typeface="Helvetica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1949521" y="5170569"/>
            <a:ext cx="4934546" cy="2031325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52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F6FA"/>
              </a:buClr>
              <a:buSzTx/>
              <a:buFont typeface="Helvetica Neue UltraLight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Facility expenses, </a:t>
            </a:r>
            <a:b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</a:b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new construction, </a:t>
            </a:r>
            <a:r>
              <a:rPr kumimoji="0" lang="en-US" sz="4400" b="0" i="0" u="none" strike="noStrike" kern="0" cap="none" spc="0" normalizeH="0" baseline="0" noProof="0" err="1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etc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…</a:t>
            </a:r>
          </a:p>
        </p:txBody>
      </p:sp>
      <p:sp>
        <p:nvSpPr>
          <p:cNvPr id="302" name="Shape 302"/>
          <p:cNvSpPr/>
          <p:nvPr/>
        </p:nvSpPr>
        <p:spPr>
          <a:xfrm>
            <a:off x="1923705" y="10688451"/>
            <a:ext cx="5965334" cy="1354217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52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F6FA"/>
              </a:buClr>
              <a:buSzTx/>
              <a:buFont typeface="Helvetica Neue UltraLight"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Salaries, office supplies, Copier, etc…</a:t>
            </a:r>
          </a:p>
        </p:txBody>
      </p:sp>
      <p:sp>
        <p:nvSpPr>
          <p:cNvPr id="303" name="Shape 303"/>
          <p:cNvSpPr/>
          <p:nvPr/>
        </p:nvSpPr>
        <p:spPr>
          <a:xfrm>
            <a:off x="19376699" y="3032931"/>
            <a:ext cx="2566408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 Light"/>
                <a:ea typeface="Montserrat"/>
                <a:cs typeface="Montserrat Light"/>
                <a:sym typeface="Helvetica"/>
              </a:rPr>
              <a:t>Inreach</a:t>
            </a:r>
            <a:endParaRPr kumimoji="0" sz="5400" b="0" i="0" u="none" strike="noStrike" kern="0" cap="none" spc="0" normalizeH="0" baseline="0" noProof="0">
              <a:ln>
                <a:noFill/>
              </a:ln>
              <a:solidFill>
                <a:srgbClr val="262E31"/>
              </a:solidFill>
              <a:effectLst/>
              <a:uLnTx/>
              <a:uFillTx/>
              <a:latin typeface="Montserrat Light"/>
              <a:ea typeface="Montserrat"/>
              <a:cs typeface="Montserrat Light"/>
              <a:sym typeface="Helvetica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17827533" y="2639625"/>
            <a:ext cx="1267280" cy="1140552"/>
          </a:xfrm>
          <a:prstGeom prst="rect">
            <a:avLst/>
          </a:prstGeom>
          <a:solidFill>
            <a:srgbClr val="3143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18264544" y="2655903"/>
            <a:ext cx="73709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Helvetica Neue"/>
              </a:rPr>
              <a:t>3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Helvetica Neue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17828049" y="6569210"/>
            <a:ext cx="1266764" cy="1140088"/>
          </a:xfrm>
          <a:prstGeom prst="rect">
            <a:avLst/>
          </a:prstGeom>
          <a:solidFill>
            <a:srgbClr val="89B9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8243762" y="6599178"/>
            <a:ext cx="57351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Helvetica Neue"/>
              </a:rPr>
              <a:t>4</a:t>
            </a:r>
          </a:p>
        </p:txBody>
      </p:sp>
      <p:sp>
        <p:nvSpPr>
          <p:cNvPr id="308" name="Shape 308"/>
          <p:cNvSpPr/>
          <p:nvPr/>
        </p:nvSpPr>
        <p:spPr>
          <a:xfrm>
            <a:off x="19376699" y="7008749"/>
            <a:ext cx="3191579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 Light"/>
                <a:ea typeface="Montserrat"/>
                <a:cs typeface="Montserrat Light"/>
                <a:sym typeface="Helvetica"/>
              </a:rPr>
              <a:t>Outreach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262E31"/>
              </a:solidFill>
              <a:effectLst/>
              <a:uLnTx/>
              <a:uFillTx/>
              <a:latin typeface="Montserrat Light"/>
              <a:ea typeface="Montserrat"/>
              <a:cs typeface="Montserrat Light"/>
              <a:sym typeface="Helvetica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17986734" y="4229209"/>
            <a:ext cx="5347780" cy="2031325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52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F6FA"/>
              </a:buClr>
              <a:buSzTx/>
              <a:buFont typeface="Helvetica Neue UltraLight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Kidtown, Fellowships, benevolence, </a:t>
            </a:r>
            <a:r>
              <a:rPr kumimoji="0" lang="en-US" sz="4400" b="0" i="0" u="none" strike="noStrike" kern="0" cap="none" spc="0" normalizeH="0" baseline="0" noProof="0" err="1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etc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ea typeface="Arial"/>
                <a:cs typeface="Arial"/>
                <a:sym typeface="Helvetica Neue"/>
              </a:rPr>
              <a:t>…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262E31"/>
              </a:solidFill>
              <a:effectLst/>
              <a:uLnTx/>
              <a:uFill>
                <a:solidFill>
                  <a:srgbClr val="323C40"/>
                </a:solidFill>
              </a:uFill>
              <a:latin typeface="Arial"/>
              <a:ea typeface="Arial"/>
              <a:cs typeface="Arial"/>
              <a:sym typeface="Helvetica Neue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17986733" y="8166435"/>
            <a:ext cx="5347780" cy="2031325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52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F6FA"/>
              </a:buClr>
              <a:buSzTx/>
              <a:buFont typeface="Helvetica Neue UltraLight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62E31"/>
                </a:solidFill>
                <a:effectLst/>
                <a:uLnTx/>
                <a:uFill>
                  <a:solidFill>
                    <a:srgbClr val="323C40"/>
                  </a:solidFill>
                </a:uFill>
                <a:latin typeface="Arial"/>
                <a:cs typeface="Arial"/>
                <a:sym typeface="Helvetica Neue"/>
              </a:rPr>
              <a:t>Kingdom spending, missions, community outside MBT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262E31"/>
              </a:solidFill>
              <a:effectLst/>
              <a:uLnTx/>
              <a:uFill>
                <a:solidFill>
                  <a:srgbClr val="323C40"/>
                </a:solidFill>
              </a:uFill>
              <a:latin typeface="Arial"/>
              <a:cs typeface="Arial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91347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7866211" y="2442968"/>
            <a:ext cx="8648701" cy="268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spc="0" normalizeH="0" baseline="0" noProof="0" dirty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MBT Total</a:t>
            </a:r>
          </a:p>
          <a:p>
            <a:pPr marL="0" marR="0" lvl="0" indent="0" algn="ctr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spc="0" normalizeH="0" baseline="0" noProof="0" dirty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Mortgage</a:t>
            </a:r>
          </a:p>
          <a:p>
            <a:pPr marL="0" marR="0" lvl="0" indent="0" algn="ctr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spc="0" normalizeH="0" baseline="0" noProof="0" dirty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remaining?</a:t>
            </a:r>
            <a:endParaRPr kumimoji="0" sz="7200" b="1" i="0" u="none" strike="noStrike" kern="0" cap="all" spc="0" normalizeH="0" baseline="0" noProof="0" dirty="0">
              <a:ln>
                <a:noFill/>
              </a:ln>
              <a:solidFill>
                <a:srgbClr val="262E3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3738711" y="4611088"/>
            <a:ext cx="16903701" cy="4785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70000"/>
              </a:lnSpc>
              <a:defRPr sz="18000" b="1" cap="all">
                <a:solidFill>
                  <a:srgbClr val="9CD6D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100" b="1" i="0" u="none" strike="noStrike" kern="0" cap="all" spc="0" normalizeH="0" baseline="0" noProof="0" dirty="0">
                <a:ln>
                  <a:noFill/>
                </a:ln>
                <a:solidFill>
                  <a:srgbClr val="89B925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303K</a:t>
            </a:r>
            <a:endParaRPr kumimoji="0" sz="31100" b="1" i="0" u="none" strike="noStrike" kern="0" cap="all" spc="0" normalizeH="0" baseline="0" noProof="0" dirty="0">
              <a:ln>
                <a:noFill/>
              </a:ln>
              <a:solidFill>
                <a:srgbClr val="89B925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9437856" y="8800427"/>
            <a:ext cx="5956301" cy="647700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600" cap="all">
                <a:solidFill>
                  <a:srgbClr val="67747D"/>
                </a:solidFill>
                <a:uFill>
                  <a:solidFill>
                    <a:srgbClr val="67747D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52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F6FA"/>
              </a:buClr>
              <a:buSzTx/>
              <a:buFont typeface="Helvetica Neue UltraLight"/>
              <a:buNone/>
              <a:tabLst/>
              <a:defRPr/>
            </a:pPr>
            <a:r>
              <a:rPr kumimoji="0" lang="en-US" sz="4800" b="0" i="0" u="none" strike="noStrike" kern="0" cap="all" spc="0" normalizeH="0" baseline="0" noProof="0">
                <a:ln>
                  <a:noFill/>
                </a:ln>
                <a:solidFill>
                  <a:srgbClr val="67747D"/>
                </a:solidFill>
                <a:effectLst/>
                <a:uLnTx/>
                <a:uFill>
                  <a:solidFill>
                    <a:srgbClr val="67747D"/>
                  </a:solidFill>
                </a:uFill>
                <a:latin typeface="Montserrat"/>
                <a:ea typeface="Montserrat"/>
                <a:cs typeface="Montserrat"/>
                <a:sym typeface="Helvetica"/>
              </a:rPr>
              <a:t>Purchase price</a:t>
            </a:r>
            <a:endParaRPr kumimoji="0" sz="4800" b="0" i="0" u="none" strike="noStrike" kern="0" cap="all" spc="0" normalizeH="0" baseline="0" noProof="0">
              <a:ln>
                <a:noFill/>
              </a:ln>
              <a:solidFill>
                <a:srgbClr val="67747D"/>
              </a:solidFill>
              <a:effectLst/>
              <a:uLnTx/>
              <a:uFill>
                <a:solidFill>
                  <a:srgbClr val="67747D"/>
                </a:solidFill>
              </a:uFill>
              <a:latin typeface="Montserrat"/>
              <a:ea typeface="Montserrat"/>
              <a:cs typeface="Montserrat"/>
              <a:sym typeface="Helvetica"/>
            </a:endParaRPr>
          </a:p>
        </p:txBody>
      </p:sp>
      <p:sp>
        <p:nvSpPr>
          <p:cNvPr id="5" name="Shape 108"/>
          <p:cNvSpPr/>
          <p:nvPr/>
        </p:nvSpPr>
        <p:spPr>
          <a:xfrm>
            <a:off x="3738711" y="9397014"/>
            <a:ext cx="16903701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70000"/>
              </a:lnSpc>
              <a:defRPr sz="18000" b="1" cap="all">
                <a:solidFill>
                  <a:srgbClr val="9CD6D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all" spc="0" normalizeH="0" baseline="0" noProof="0" dirty="0">
                <a:ln>
                  <a:noFill/>
                </a:ln>
                <a:solidFill>
                  <a:srgbClr val="425A1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Church $500,000</a:t>
            </a:r>
          </a:p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425A12"/>
                </a:solidFill>
                <a:latin typeface="Montserrat"/>
                <a:ea typeface="Montserrat"/>
                <a:cs typeface="Montserrat"/>
              </a:rPr>
              <a:t>House $140,000</a:t>
            </a:r>
            <a:endParaRPr kumimoji="0" sz="9600" b="1" i="0" u="none" strike="noStrike" kern="0" cap="all" spc="0" normalizeH="0" baseline="0" noProof="0" dirty="0">
              <a:ln>
                <a:noFill/>
              </a:ln>
              <a:solidFill>
                <a:srgbClr val="425A1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135293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306D252-A53B-4CA9-8DE5-EE23F50C3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773255"/>
              </p:ext>
            </p:extLst>
          </p:nvPr>
        </p:nvGraphicFramePr>
        <p:xfrm>
          <a:off x="185739" y="396875"/>
          <a:ext cx="24198262" cy="13557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hart" r:id="rId3" imgW="12177724" imgH="5934139" progId="Excel.Chart.8">
                  <p:embed followColorScheme="full"/>
                </p:oleObj>
              </mc:Choice>
              <mc:Fallback>
                <p:oleObj name="Chart" r:id="rId3" imgW="12177724" imgH="5934139" progId="Excel.Chart.8">
                  <p:embed followColorScheme="full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306D252-A53B-4CA9-8DE5-EE23F50C35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739" y="396875"/>
                        <a:ext cx="24198262" cy="13557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99386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7866211" y="4484985"/>
            <a:ext cx="86487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Attendance</a:t>
            </a:r>
            <a:endParaRPr dirty="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3738711" y="5619056"/>
            <a:ext cx="16903701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70000"/>
              </a:lnSpc>
              <a:defRPr sz="18000" b="1" cap="all">
                <a:solidFill>
                  <a:srgbClr val="9CD6D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89B925"/>
                </a:solidFill>
                <a:latin typeface="Montserrat"/>
                <a:ea typeface="Montserrat"/>
                <a:cs typeface="Montserrat"/>
              </a:rPr>
              <a:t>Up 33%</a:t>
            </a:r>
            <a:endParaRPr dirty="0">
              <a:solidFill>
                <a:srgbClr val="89B925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9217046" y="8648700"/>
            <a:ext cx="5956301" cy="647700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600" cap="all">
                <a:solidFill>
                  <a:srgbClr val="67747D"/>
                </a:solidFill>
                <a:uFill>
                  <a:solidFill>
                    <a:srgbClr val="67747D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Montserrat"/>
                <a:ea typeface="Montserrat"/>
                <a:cs typeface="Montserrat"/>
              </a:rPr>
              <a:t>After 2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Montserrat"/>
                <a:ea typeface="Montserrat"/>
                <a:cs typeface="Montserrat"/>
              </a:rPr>
              <a:t>church plants</a:t>
            </a:r>
            <a:endParaRPr dirty="0"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7866211" y="4484985"/>
            <a:ext cx="86487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E31"/>
                </a:solidFill>
                <a:latin typeface="Montserrat"/>
                <a:ea typeface="Montserrat"/>
                <a:cs typeface="Montserrat"/>
              </a:rPr>
              <a:t>Regular Givers</a:t>
            </a:r>
            <a:endParaRPr kumimoji="0" sz="7200" b="1" i="0" u="none" strike="noStrike" kern="0" cap="all" spc="0" normalizeH="0" baseline="0" noProof="0" dirty="0">
              <a:ln>
                <a:noFill/>
              </a:ln>
              <a:solidFill>
                <a:srgbClr val="262E3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3738711" y="5619056"/>
            <a:ext cx="16903701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70000"/>
              </a:lnSpc>
              <a:defRPr sz="18000" b="1" cap="all">
                <a:solidFill>
                  <a:srgbClr val="9CD6D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89B925"/>
                </a:solidFill>
                <a:latin typeface="Montserrat"/>
                <a:ea typeface="Montserrat"/>
                <a:cs typeface="Montserrat"/>
              </a:rPr>
              <a:t>170</a:t>
            </a:r>
            <a:endParaRPr kumimoji="0" sz="18000" b="1" i="0" u="none" strike="noStrike" kern="0" cap="all" spc="0" normalizeH="0" baseline="0" noProof="0" dirty="0">
              <a:ln>
                <a:noFill/>
              </a:ln>
              <a:solidFill>
                <a:srgbClr val="89B925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97794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7866211" y="4492327"/>
            <a:ext cx="8648701" cy="908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spc="0" normalizeH="0" baseline="0" noProof="0" dirty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Regular servers</a:t>
            </a:r>
          </a:p>
        </p:txBody>
      </p:sp>
      <p:sp>
        <p:nvSpPr>
          <p:cNvPr id="108" name="Shape 108"/>
          <p:cNvSpPr/>
          <p:nvPr/>
        </p:nvSpPr>
        <p:spPr>
          <a:xfrm>
            <a:off x="3738711" y="5619056"/>
            <a:ext cx="16903701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55700">
              <a:lnSpc>
                <a:spcPct val="70000"/>
              </a:lnSpc>
              <a:defRPr sz="18000" b="1" cap="all">
                <a:solidFill>
                  <a:srgbClr val="9CD6D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0" cap="all" spc="0" normalizeH="0" baseline="0" noProof="0" dirty="0">
                <a:ln>
                  <a:noFill/>
                </a:ln>
                <a:solidFill>
                  <a:srgbClr val="89B925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225</a:t>
            </a:r>
            <a:endParaRPr kumimoji="0" sz="18000" b="1" i="0" u="none" strike="noStrike" kern="0" cap="all" spc="0" normalizeH="0" baseline="0" noProof="0" dirty="0">
              <a:ln>
                <a:noFill/>
              </a:ln>
              <a:solidFill>
                <a:srgbClr val="89B925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515068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FC4E2-0EE0-415E-B983-3CCC70F1F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619" y="5144444"/>
            <a:ext cx="9784140" cy="7338105"/>
          </a:xfrm>
          <a:prstGeom prst="rect">
            <a:avLst/>
          </a:prstGeom>
        </p:spPr>
      </p:pic>
      <p:sp>
        <p:nvSpPr>
          <p:cNvPr id="617" name="Shape 617"/>
          <p:cNvSpPr/>
          <p:nvPr/>
        </p:nvSpPr>
        <p:spPr>
          <a:xfrm>
            <a:off x="1159243" y="1120184"/>
            <a:ext cx="12820844" cy="236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96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Growing in </a:t>
            </a:r>
          </a:p>
          <a:p>
            <a:r>
              <a:rPr lang="en-US" sz="96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ministry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522053" y="381019"/>
            <a:ext cx="22745758" cy="11287786"/>
            <a:chOff x="-1522053" y="381019"/>
            <a:chExt cx="22745758" cy="11287786"/>
          </a:xfrm>
        </p:grpSpPr>
        <p:sp>
          <p:nvSpPr>
            <p:cNvPr id="606" name="Shape 606"/>
            <p:cNvSpPr/>
            <p:nvPr/>
          </p:nvSpPr>
          <p:spPr>
            <a:xfrm rot="3609959">
              <a:off x="7626188" y="-1616516"/>
              <a:ext cx="1742280" cy="20038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3" y="0"/>
                  </a:moveTo>
                  <a:lnTo>
                    <a:pt x="11218" y="0"/>
                  </a:lnTo>
                  <a:lnTo>
                    <a:pt x="11028" y="0"/>
                  </a:lnTo>
                  <a:lnTo>
                    <a:pt x="5443" y="0"/>
                  </a:lnTo>
                  <a:cubicBezTo>
                    <a:pt x="5443" y="0"/>
                    <a:pt x="11766" y="4449"/>
                    <a:pt x="0" y="21600"/>
                  </a:cubicBezTo>
                  <a:lnTo>
                    <a:pt x="8912" y="21600"/>
                  </a:lnTo>
                  <a:lnTo>
                    <a:pt x="12508" y="21600"/>
                  </a:lnTo>
                  <a:lnTo>
                    <a:pt x="21600" y="21600"/>
                  </a:lnTo>
                  <a:cubicBezTo>
                    <a:pt x="9834" y="4449"/>
                    <a:pt x="16803" y="0"/>
                    <a:pt x="16803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 rot="10800000">
              <a:off x="12766392" y="3611897"/>
              <a:ext cx="2824508" cy="2824508"/>
            </a:xfrm>
            <a:prstGeom prst="ellipse">
              <a:avLst/>
            </a:prstGeom>
            <a:solidFill>
              <a:srgbClr val="678C1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1155700">
                <a:defRPr sz="6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 rot="10800000">
              <a:off x="8080092" y="6304297"/>
              <a:ext cx="2824508" cy="2824508"/>
            </a:xfrm>
            <a:prstGeom prst="ellipse">
              <a:avLst/>
            </a:prstGeom>
            <a:solidFill>
              <a:srgbClr val="678C1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1155700">
                <a:defRPr sz="6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610" name="Shape 610"/>
            <p:cNvSpPr/>
            <p:nvPr/>
          </p:nvSpPr>
          <p:spPr>
            <a:xfrm rot="10800000">
              <a:off x="3546192" y="8844297"/>
              <a:ext cx="2824508" cy="2824508"/>
            </a:xfrm>
            <a:prstGeom prst="ellipse">
              <a:avLst/>
            </a:prstGeom>
            <a:solidFill>
              <a:srgbClr val="678C1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1155700">
                <a:defRPr sz="6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611" name="Shape 611"/>
            <p:cNvSpPr/>
            <p:nvPr/>
          </p:nvSpPr>
          <p:spPr>
            <a:xfrm>
              <a:off x="3806373" y="9533329"/>
              <a:ext cx="2311401" cy="1447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lnSpc>
                  <a:spcPct val="90000"/>
                </a:lnSpc>
                <a:defRPr sz="7200" b="1" cap="all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  <a:latin typeface="Montserrat"/>
                  <a:ea typeface="Montserrat"/>
                  <a:cs typeface="Montserrat"/>
                </a:rPr>
                <a:t>D1</a:t>
              </a:r>
              <a:endParaRPr>
                <a:solidFill>
                  <a:schemeClr val="bg1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8340273" y="6993329"/>
              <a:ext cx="2311401" cy="1447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lnSpc>
                  <a:spcPct val="90000"/>
                </a:lnSpc>
                <a:defRPr sz="7200" b="1" cap="all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  <a:latin typeface="Montserrat"/>
                  <a:ea typeface="Montserrat"/>
                  <a:cs typeface="Montserrat"/>
                </a:rPr>
                <a:t>D2</a:t>
              </a:r>
              <a:endParaRPr>
                <a:solidFill>
                  <a:schemeClr val="bg1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616" name="Shape 616"/>
            <p:cNvSpPr/>
            <p:nvPr/>
          </p:nvSpPr>
          <p:spPr>
            <a:xfrm>
              <a:off x="13026573" y="4300929"/>
              <a:ext cx="2311401" cy="1447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lnSpc>
                  <a:spcPct val="90000"/>
                </a:lnSpc>
                <a:defRPr sz="7200" b="1" cap="all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  <a:latin typeface="Montserrat"/>
                  <a:ea typeface="Montserrat"/>
                  <a:cs typeface="Montserrat"/>
                </a:rPr>
                <a:t>LFBI</a:t>
              </a:r>
              <a:endParaRPr>
                <a:solidFill>
                  <a:schemeClr val="bg1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22" name="Shape 608"/>
            <p:cNvSpPr/>
            <p:nvPr/>
          </p:nvSpPr>
          <p:spPr>
            <a:xfrm rot="10800000">
              <a:off x="16912677" y="381019"/>
              <a:ext cx="4311028" cy="4311028"/>
            </a:xfrm>
            <a:prstGeom prst="ellipse">
              <a:avLst/>
            </a:prstGeom>
            <a:solidFill>
              <a:srgbClr val="678C1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1155700">
                <a:defRPr sz="6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8523" y="1061058"/>
              <a:ext cx="1865585" cy="280657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A1D822-026C-4FAA-B9C3-4D22E7C80CE9}"/>
              </a:ext>
            </a:extLst>
          </p:cNvPr>
          <p:cNvSpPr txBox="1"/>
          <p:nvPr/>
        </p:nvSpPr>
        <p:spPr>
          <a:xfrm>
            <a:off x="3546190" y="11631449"/>
            <a:ext cx="282450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US" dirty="0">
                <a:latin typeface="Montserrat"/>
              </a:rPr>
              <a:t>76 pairs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22678-A96E-466F-B0BA-2F92AFAE9EC4}"/>
              </a:ext>
            </a:extLst>
          </p:cNvPr>
          <p:cNvSpPr txBox="1"/>
          <p:nvPr/>
        </p:nvSpPr>
        <p:spPr>
          <a:xfrm>
            <a:off x="8089829" y="9252572"/>
            <a:ext cx="282450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US" dirty="0">
                <a:latin typeface="Montserrat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9BD629-6490-45B1-B464-A72DF9959D72}"/>
              </a:ext>
            </a:extLst>
          </p:cNvPr>
          <p:cNvSpPr txBox="1"/>
          <p:nvPr/>
        </p:nvSpPr>
        <p:spPr>
          <a:xfrm>
            <a:off x="12766391" y="2624638"/>
            <a:ext cx="282450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US" dirty="0">
                <a:latin typeface="Montserrat"/>
              </a:rPr>
              <a:t>50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63726" y="2169371"/>
            <a:ext cx="19624816" cy="10345589"/>
            <a:chOff x="2263726" y="2169371"/>
            <a:chExt cx="19624816" cy="1034558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7" name="Group 6"/>
            <p:cNvGrpSpPr/>
            <p:nvPr/>
          </p:nvGrpSpPr>
          <p:grpSpPr>
            <a:xfrm>
              <a:off x="3331803" y="6725837"/>
              <a:ext cx="17464693" cy="5789123"/>
              <a:chOff x="2676203" y="6725837"/>
              <a:chExt cx="17464693" cy="5789123"/>
            </a:xfrm>
            <a:grpFill/>
          </p:grpSpPr>
          <p:sp>
            <p:nvSpPr>
              <p:cNvPr id="1110" name="Shape 1110"/>
              <p:cNvSpPr/>
              <p:nvPr/>
            </p:nvSpPr>
            <p:spPr>
              <a:xfrm>
                <a:off x="14674063" y="6844006"/>
                <a:ext cx="5466833" cy="5670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68" y="16577"/>
                    </a:moveTo>
                    <a:lnTo>
                      <a:pt x="9884" y="16577"/>
                    </a:lnTo>
                    <a:cubicBezTo>
                      <a:pt x="12884" y="16577"/>
                      <a:pt x="14905" y="14297"/>
                      <a:pt x="14905" y="10846"/>
                    </a:cubicBezTo>
                    <a:cubicBezTo>
                      <a:pt x="14905" y="7364"/>
                      <a:pt x="12726" y="5053"/>
                      <a:pt x="9568" y="5053"/>
                    </a:cubicBezTo>
                    <a:lnTo>
                      <a:pt x="6568" y="5053"/>
                    </a:lnTo>
                    <a:cubicBezTo>
                      <a:pt x="6568" y="5053"/>
                      <a:pt x="6568" y="16577"/>
                      <a:pt x="6568" y="16577"/>
                    </a:cubicBezTo>
                    <a:close/>
                    <a:moveTo>
                      <a:pt x="9695" y="0"/>
                    </a:moveTo>
                    <a:cubicBezTo>
                      <a:pt x="16863" y="0"/>
                      <a:pt x="21600" y="4283"/>
                      <a:pt x="21600" y="10785"/>
                    </a:cubicBezTo>
                    <a:cubicBezTo>
                      <a:pt x="21600" y="17286"/>
                      <a:pt x="16768" y="21600"/>
                      <a:pt x="9474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9695" y="0"/>
                      <a:pt x="9695" y="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13" name="Shape 1113"/>
              <p:cNvSpPr/>
              <p:nvPr/>
            </p:nvSpPr>
            <p:spPr>
              <a:xfrm>
                <a:off x="2676203" y="6725837"/>
                <a:ext cx="5490802" cy="5670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86" y="10378"/>
                    </a:moveTo>
                    <a:lnTo>
                      <a:pt x="21286" y="18885"/>
                    </a:lnTo>
                    <a:cubicBezTo>
                      <a:pt x="18896" y="20454"/>
                      <a:pt x="14997" y="21600"/>
                      <a:pt x="11853" y="21600"/>
                    </a:cubicBezTo>
                    <a:cubicBezTo>
                      <a:pt x="5031" y="21600"/>
                      <a:pt x="0" y="16984"/>
                      <a:pt x="0" y="10770"/>
                    </a:cubicBezTo>
                    <a:cubicBezTo>
                      <a:pt x="0" y="4585"/>
                      <a:pt x="5188" y="0"/>
                      <a:pt x="12293" y="0"/>
                    </a:cubicBezTo>
                    <a:cubicBezTo>
                      <a:pt x="15658" y="0"/>
                      <a:pt x="19273" y="1237"/>
                      <a:pt x="21600" y="3198"/>
                    </a:cubicBezTo>
                    <a:lnTo>
                      <a:pt x="17890" y="7512"/>
                    </a:lnTo>
                    <a:cubicBezTo>
                      <a:pt x="16381" y="6124"/>
                      <a:pt x="14180" y="5219"/>
                      <a:pt x="12262" y="5219"/>
                    </a:cubicBezTo>
                    <a:cubicBezTo>
                      <a:pt x="9086" y="5219"/>
                      <a:pt x="6697" y="7602"/>
                      <a:pt x="6697" y="10770"/>
                    </a:cubicBezTo>
                    <a:cubicBezTo>
                      <a:pt x="6697" y="13998"/>
                      <a:pt x="9118" y="16351"/>
                      <a:pt x="12325" y="16351"/>
                    </a:cubicBezTo>
                    <a:cubicBezTo>
                      <a:pt x="13237" y="16351"/>
                      <a:pt x="14463" y="16049"/>
                      <a:pt x="15658" y="15536"/>
                    </a:cubicBezTo>
                    <a:lnTo>
                      <a:pt x="15658" y="10378"/>
                    </a:lnTo>
                    <a:cubicBezTo>
                      <a:pt x="15658" y="10378"/>
                      <a:pt x="21286" y="10378"/>
                      <a:pt x="21286" y="10378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8367427" y="6844006"/>
                <a:ext cx="6106214" cy="5670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22" y="10770"/>
                    </a:moveTo>
                    <a:cubicBezTo>
                      <a:pt x="6022" y="13968"/>
                      <a:pt x="8284" y="16351"/>
                      <a:pt x="10885" y="16351"/>
                    </a:cubicBezTo>
                    <a:cubicBezTo>
                      <a:pt x="13486" y="16351"/>
                      <a:pt x="15578" y="13968"/>
                      <a:pt x="15578" y="10770"/>
                    </a:cubicBezTo>
                    <a:cubicBezTo>
                      <a:pt x="15578" y="7572"/>
                      <a:pt x="13486" y="5249"/>
                      <a:pt x="10885" y="5249"/>
                    </a:cubicBezTo>
                    <a:cubicBezTo>
                      <a:pt x="8255" y="5249"/>
                      <a:pt x="6022" y="7572"/>
                      <a:pt x="6022" y="10770"/>
                    </a:cubicBezTo>
                    <a:close/>
                    <a:moveTo>
                      <a:pt x="21600" y="10740"/>
                    </a:moveTo>
                    <a:cubicBezTo>
                      <a:pt x="21600" y="16954"/>
                      <a:pt x="17020" y="21600"/>
                      <a:pt x="10800" y="21600"/>
                    </a:cubicBezTo>
                    <a:cubicBezTo>
                      <a:pt x="4580" y="21600"/>
                      <a:pt x="0" y="16984"/>
                      <a:pt x="0" y="10740"/>
                    </a:cubicBezTo>
                    <a:cubicBezTo>
                      <a:pt x="0" y="4525"/>
                      <a:pt x="4580" y="0"/>
                      <a:pt x="10800" y="0"/>
                    </a:cubicBezTo>
                    <a:cubicBezTo>
                      <a:pt x="17020" y="0"/>
                      <a:pt x="21600" y="4555"/>
                      <a:pt x="21600" y="1074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263726" y="2169371"/>
              <a:ext cx="19624816" cy="3858176"/>
              <a:chOff x="2459278" y="2299011"/>
              <a:chExt cx="19624816" cy="3858176"/>
            </a:xfrm>
            <a:grpFill/>
          </p:grpSpPr>
          <p:sp>
            <p:nvSpPr>
              <p:cNvPr id="1107" name="Shape 1107"/>
              <p:cNvSpPr/>
              <p:nvPr/>
            </p:nvSpPr>
            <p:spPr>
              <a:xfrm>
                <a:off x="9615805" y="2348885"/>
                <a:ext cx="4265742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73" y="6409"/>
                    </a:moveTo>
                    <a:lnTo>
                      <a:pt x="8457" y="13465"/>
                    </a:lnTo>
                    <a:lnTo>
                      <a:pt x="13035" y="13465"/>
                    </a:lnTo>
                    <a:cubicBezTo>
                      <a:pt x="13035" y="13465"/>
                      <a:pt x="10773" y="6409"/>
                      <a:pt x="10773" y="6409"/>
                    </a:cubicBezTo>
                    <a:close/>
                    <a:moveTo>
                      <a:pt x="6895" y="18149"/>
                    </a:moveTo>
                    <a:lnTo>
                      <a:pt x="5764" y="21600"/>
                    </a:lnTo>
                    <a:lnTo>
                      <a:pt x="0" y="21600"/>
                    </a:lnTo>
                    <a:lnTo>
                      <a:pt x="8053" y="0"/>
                    </a:lnTo>
                    <a:lnTo>
                      <a:pt x="13816" y="0"/>
                    </a:lnTo>
                    <a:lnTo>
                      <a:pt x="21600" y="21600"/>
                    </a:lnTo>
                    <a:lnTo>
                      <a:pt x="15621" y="21600"/>
                    </a:lnTo>
                    <a:lnTo>
                      <a:pt x="14517" y="18149"/>
                    </a:lnTo>
                    <a:cubicBezTo>
                      <a:pt x="14517" y="18149"/>
                      <a:pt x="6895" y="18149"/>
                      <a:pt x="6895" y="18149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18983185" y="2428651"/>
                <a:ext cx="3100909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06" y="4930"/>
                    </a:moveTo>
                    <a:lnTo>
                      <a:pt x="7706" y="8320"/>
                    </a:lnTo>
                    <a:lnTo>
                      <a:pt x="19970" y="8320"/>
                    </a:lnTo>
                    <a:lnTo>
                      <a:pt x="19970" y="13250"/>
                    </a:lnTo>
                    <a:lnTo>
                      <a:pt x="7706" y="13250"/>
                    </a:lnTo>
                    <a:lnTo>
                      <a:pt x="7706" y="16670"/>
                    </a:lnTo>
                    <a:lnTo>
                      <a:pt x="21600" y="1667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230" y="0"/>
                    </a:lnTo>
                    <a:lnTo>
                      <a:pt x="21230" y="4930"/>
                    </a:lnTo>
                    <a:cubicBezTo>
                      <a:pt x="21230" y="4930"/>
                      <a:pt x="7706" y="4930"/>
                      <a:pt x="7706" y="493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14099902" y="2348885"/>
                <a:ext cx="1106321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2459278" y="2299011"/>
                <a:ext cx="3207284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51" y="10846"/>
                    </a:moveTo>
                    <a:lnTo>
                      <a:pt x="11033" y="10846"/>
                    </a:lnTo>
                    <a:cubicBezTo>
                      <a:pt x="13254" y="10846"/>
                      <a:pt x="14543" y="9799"/>
                      <a:pt x="14543" y="7857"/>
                    </a:cubicBezTo>
                    <a:cubicBezTo>
                      <a:pt x="14543" y="5978"/>
                      <a:pt x="13254" y="4930"/>
                      <a:pt x="11033" y="4930"/>
                    </a:cubicBezTo>
                    <a:lnTo>
                      <a:pt x="7451" y="4930"/>
                    </a:lnTo>
                    <a:cubicBezTo>
                      <a:pt x="7451" y="4930"/>
                      <a:pt x="7451" y="10846"/>
                      <a:pt x="7451" y="10846"/>
                    </a:cubicBezTo>
                    <a:close/>
                    <a:moveTo>
                      <a:pt x="11391" y="0"/>
                    </a:moveTo>
                    <a:cubicBezTo>
                      <a:pt x="17875" y="0"/>
                      <a:pt x="21600" y="2773"/>
                      <a:pt x="21600" y="7672"/>
                    </a:cubicBezTo>
                    <a:cubicBezTo>
                      <a:pt x="21600" y="12818"/>
                      <a:pt x="17875" y="15776"/>
                      <a:pt x="11391" y="15776"/>
                    </a:cubicBezTo>
                    <a:lnTo>
                      <a:pt x="7451" y="15776"/>
                    </a:lnTo>
                    <a:lnTo>
                      <a:pt x="7451" y="21600"/>
                    </a:ln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1391" y="0"/>
                      <a:pt x="11391" y="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5956132" y="2348885"/>
                <a:ext cx="3441318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7" y="10846"/>
                    </a:moveTo>
                    <a:cubicBezTo>
                      <a:pt x="12987" y="10846"/>
                      <a:pt x="14189" y="9799"/>
                      <a:pt x="14189" y="7857"/>
                    </a:cubicBezTo>
                    <a:cubicBezTo>
                      <a:pt x="14189" y="5978"/>
                      <a:pt x="12987" y="4930"/>
                      <a:pt x="10917" y="4930"/>
                    </a:cubicBezTo>
                    <a:lnTo>
                      <a:pt x="6944" y="4930"/>
                    </a:lnTo>
                    <a:lnTo>
                      <a:pt x="6944" y="10846"/>
                    </a:lnTo>
                    <a:cubicBezTo>
                      <a:pt x="6944" y="10846"/>
                      <a:pt x="10917" y="10846"/>
                      <a:pt x="10917" y="10846"/>
                    </a:cubicBezTo>
                    <a:close/>
                    <a:moveTo>
                      <a:pt x="10616" y="15776"/>
                    </a:moveTo>
                    <a:lnTo>
                      <a:pt x="6944" y="15776"/>
                    </a:lnTo>
                    <a:lnTo>
                      <a:pt x="694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0917" y="0"/>
                    </a:lnTo>
                    <a:cubicBezTo>
                      <a:pt x="17193" y="0"/>
                      <a:pt x="20799" y="2773"/>
                      <a:pt x="20799" y="7672"/>
                    </a:cubicBezTo>
                    <a:cubicBezTo>
                      <a:pt x="20799" y="10877"/>
                      <a:pt x="19397" y="13219"/>
                      <a:pt x="16859" y="14544"/>
                    </a:cubicBezTo>
                    <a:lnTo>
                      <a:pt x="21600" y="21600"/>
                    </a:lnTo>
                    <a:lnTo>
                      <a:pt x="13721" y="21600"/>
                    </a:lnTo>
                    <a:cubicBezTo>
                      <a:pt x="13721" y="21600"/>
                      <a:pt x="10616" y="15776"/>
                      <a:pt x="10616" y="15776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15424578" y="2348885"/>
                <a:ext cx="3340252" cy="38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444"/>
                    </a:moveTo>
                    <a:lnTo>
                      <a:pt x="18952" y="7270"/>
                    </a:lnTo>
                    <a:cubicBezTo>
                      <a:pt x="16475" y="6034"/>
                      <a:pt x="12967" y="4917"/>
                      <a:pt x="10938" y="4917"/>
                    </a:cubicBezTo>
                    <a:cubicBezTo>
                      <a:pt x="9734" y="4917"/>
                      <a:pt x="8943" y="5279"/>
                      <a:pt x="8943" y="6064"/>
                    </a:cubicBezTo>
                    <a:cubicBezTo>
                      <a:pt x="8943" y="9171"/>
                      <a:pt x="21531" y="7331"/>
                      <a:pt x="21531" y="14963"/>
                    </a:cubicBezTo>
                    <a:cubicBezTo>
                      <a:pt x="21531" y="19458"/>
                      <a:pt x="16991" y="21600"/>
                      <a:pt x="11591" y="21600"/>
                    </a:cubicBezTo>
                    <a:cubicBezTo>
                      <a:pt x="7498" y="21600"/>
                      <a:pt x="3027" y="20333"/>
                      <a:pt x="0" y="18251"/>
                    </a:cubicBezTo>
                    <a:lnTo>
                      <a:pt x="2683" y="13485"/>
                    </a:lnTo>
                    <a:cubicBezTo>
                      <a:pt x="5159" y="15325"/>
                      <a:pt x="9183" y="16713"/>
                      <a:pt x="11660" y="16713"/>
                    </a:cubicBezTo>
                    <a:cubicBezTo>
                      <a:pt x="13173" y="16713"/>
                      <a:pt x="14136" y="16260"/>
                      <a:pt x="14136" y="15295"/>
                    </a:cubicBezTo>
                    <a:cubicBezTo>
                      <a:pt x="14136" y="12097"/>
                      <a:pt x="1548" y="14118"/>
                      <a:pt x="1548" y="6667"/>
                    </a:cubicBezTo>
                    <a:cubicBezTo>
                      <a:pt x="1548" y="2594"/>
                      <a:pt x="5503" y="0"/>
                      <a:pt x="11522" y="0"/>
                    </a:cubicBezTo>
                    <a:cubicBezTo>
                      <a:pt x="15203" y="0"/>
                      <a:pt x="18986" y="965"/>
                      <a:pt x="21600" y="2444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2025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983553" y="744874"/>
            <a:ext cx="18218846" cy="90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Ministry Fair</a:t>
            </a:r>
            <a:endParaRPr dirty="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14342921" y="4200598"/>
            <a:ext cx="9165503" cy="822959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>
              <a:lnSpc>
                <a:spcPts val="7000"/>
              </a:lnSpc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Attend weekly worship services.</a:t>
            </a:r>
          </a:p>
          <a:p>
            <a:pPr algn="l">
              <a:lnSpc>
                <a:spcPts val="7000"/>
              </a:lnSpc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Plug into a Sunday Fellowship.</a:t>
            </a:r>
          </a:p>
          <a:p>
            <a:pPr algn="l">
              <a:lnSpc>
                <a:spcPts val="7000"/>
              </a:lnSpc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Join a small group Bible Study.</a:t>
            </a:r>
          </a:p>
          <a:p>
            <a:pPr algn="l">
              <a:lnSpc>
                <a:spcPts val="7000"/>
              </a:lnSpc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Find a place to regularly serve.</a:t>
            </a:r>
          </a:p>
          <a:p>
            <a:pPr marL="685800" indent="-180975" algn="just">
              <a:lnSpc>
                <a:spcPts val="7000"/>
              </a:lnSpc>
              <a:buClr>
                <a:srgbClr val="89B925"/>
              </a:buClr>
              <a:buFont typeface="Wingdings" panose="05000000000000000000" pitchFamily="2" charset="2"/>
              <a:buChar char="ü"/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Hospitality Team</a:t>
            </a:r>
          </a:p>
          <a:p>
            <a:pPr marL="685800" indent="-180975" algn="just">
              <a:lnSpc>
                <a:spcPts val="7000"/>
              </a:lnSpc>
              <a:buClr>
                <a:srgbClr val="89B925"/>
              </a:buClr>
              <a:buFont typeface="Wingdings" panose="05000000000000000000" pitchFamily="2" charset="2"/>
              <a:buChar char="ü"/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Cafe’ / Kitchen</a:t>
            </a:r>
          </a:p>
          <a:p>
            <a:pPr marL="685800" indent="-180975" algn="just">
              <a:lnSpc>
                <a:spcPts val="7000"/>
              </a:lnSpc>
              <a:buClr>
                <a:srgbClr val="89B925"/>
              </a:buClr>
              <a:buFont typeface="Wingdings" panose="05000000000000000000" pitchFamily="2" charset="2"/>
              <a:buChar char="ü"/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KidTown</a:t>
            </a:r>
          </a:p>
          <a:p>
            <a:pPr marL="685800" indent="-180975" algn="just">
              <a:lnSpc>
                <a:spcPts val="7000"/>
              </a:lnSpc>
              <a:buClr>
                <a:srgbClr val="89B925"/>
              </a:buClr>
              <a:buFont typeface="Wingdings" panose="05000000000000000000" pitchFamily="2" charset="2"/>
              <a:buChar char="ü"/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Security</a:t>
            </a:r>
          </a:p>
          <a:p>
            <a:pPr marL="685800" indent="-180975" algn="just">
              <a:lnSpc>
                <a:spcPts val="7000"/>
              </a:lnSpc>
              <a:buClr>
                <a:srgbClr val="89B925"/>
              </a:buClr>
              <a:buFont typeface="Wingdings" panose="05000000000000000000" pitchFamily="2" charset="2"/>
              <a:buChar char="ü"/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Worship</a:t>
            </a:r>
          </a:p>
          <a:p>
            <a:pPr marL="685800" indent="-180975" algn="just">
              <a:lnSpc>
                <a:spcPts val="7000"/>
              </a:lnSpc>
              <a:buClr>
                <a:srgbClr val="89B925"/>
              </a:buClr>
              <a:buFont typeface="Wingdings" panose="05000000000000000000" pitchFamily="2" charset="2"/>
              <a:buChar char="ü"/>
            </a:pPr>
            <a:r>
              <a:rPr lang="en-US" sz="5400" spc="-15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Audio / Video / Media</a:t>
            </a:r>
            <a:endParaRPr sz="5400" spc="-15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18322423" y="3237412"/>
            <a:ext cx="1206500" cy="12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74" y="0"/>
                </a:lnTo>
                <a:lnTo>
                  <a:pt x="5264" y="21600"/>
                </a:lnTo>
                <a:lnTo>
                  <a:pt x="8054" y="0"/>
                </a:lnTo>
                <a:lnTo>
                  <a:pt x="10843" y="21600"/>
                </a:lnTo>
                <a:lnTo>
                  <a:pt x="13633" y="0"/>
                </a:lnTo>
                <a:lnTo>
                  <a:pt x="16423" y="21600"/>
                </a:lnTo>
                <a:lnTo>
                  <a:pt x="19212" y="0"/>
                </a:lnTo>
                <a:lnTo>
                  <a:pt x="21600" y="21600"/>
                </a:lnTo>
              </a:path>
            </a:pathLst>
          </a:custGeom>
          <a:ln w="127000">
            <a:solidFill>
              <a:srgbClr val="89B925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1" name="Shape 1119"/>
          <p:cNvSpPr/>
          <p:nvPr/>
        </p:nvSpPr>
        <p:spPr>
          <a:xfrm>
            <a:off x="1055742" y="2309956"/>
            <a:ext cx="11577415" cy="11406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86" y="21600"/>
                </a:moveTo>
                <a:lnTo>
                  <a:pt x="16558" y="8813"/>
                </a:lnTo>
                <a:lnTo>
                  <a:pt x="12673" y="19474"/>
                </a:lnTo>
                <a:lnTo>
                  <a:pt x="8927" y="19474"/>
                </a:lnTo>
                <a:lnTo>
                  <a:pt x="5042" y="8813"/>
                </a:lnTo>
                <a:lnTo>
                  <a:pt x="5042" y="21600"/>
                </a:lnTo>
                <a:lnTo>
                  <a:pt x="0" y="21600"/>
                </a:lnTo>
                <a:lnTo>
                  <a:pt x="0" y="0"/>
                </a:lnTo>
                <a:lnTo>
                  <a:pt x="6144" y="0"/>
                </a:lnTo>
                <a:lnTo>
                  <a:pt x="10800" y="11956"/>
                </a:lnTo>
                <a:lnTo>
                  <a:pt x="15456" y="0"/>
                </a:lnTo>
                <a:lnTo>
                  <a:pt x="21600" y="0"/>
                </a:lnTo>
                <a:lnTo>
                  <a:pt x="21600" y="21600"/>
                </a:lnTo>
                <a:cubicBezTo>
                  <a:pt x="21600" y="21600"/>
                  <a:pt x="16586" y="21600"/>
                  <a:pt x="16586" y="2160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9B925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2" name="Shape 388"/>
          <p:cNvSpPr/>
          <p:nvPr/>
        </p:nvSpPr>
        <p:spPr>
          <a:xfrm>
            <a:off x="14514660" y="938959"/>
            <a:ext cx="1981201" cy="1981201"/>
          </a:xfrm>
          <a:prstGeom prst="ellipse">
            <a:avLst/>
          </a:prstGeom>
          <a:solidFill>
            <a:srgbClr val="89B9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 b="1">
                <a:solidFill>
                  <a:srgbClr val="72717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Shape 404"/>
          <p:cNvSpPr/>
          <p:nvPr/>
        </p:nvSpPr>
        <p:spPr>
          <a:xfrm>
            <a:off x="14902009" y="1319355"/>
            <a:ext cx="1206501" cy="990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0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4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6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3"/>
                </a:cubicBezTo>
                <a:cubicBezTo>
                  <a:pt x="13386" y="9109"/>
                  <a:pt x="13260" y="9535"/>
                  <a:pt x="13227" y="9619"/>
                </a:cubicBezTo>
                <a:cubicBezTo>
                  <a:pt x="13219" y="9631"/>
                  <a:pt x="13101" y="9813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0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8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4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80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7"/>
                </a:moveTo>
                <a:cubicBezTo>
                  <a:pt x="19516" y="15007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4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3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7"/>
                </a:cubicBezTo>
                <a:cubicBezTo>
                  <a:pt x="17950" y="4265"/>
                  <a:pt x="18131" y="4361"/>
                  <a:pt x="18562" y="5641"/>
                </a:cubicBezTo>
                <a:cubicBezTo>
                  <a:pt x="18822" y="6387"/>
                  <a:pt x="18452" y="7378"/>
                  <a:pt x="18253" y="7910"/>
                </a:cubicBezTo>
                <a:cubicBezTo>
                  <a:pt x="18161" y="8155"/>
                  <a:pt x="18130" y="8457"/>
                  <a:pt x="18182" y="8718"/>
                </a:cubicBezTo>
                <a:cubicBezTo>
                  <a:pt x="18316" y="9392"/>
                  <a:pt x="18254" y="9707"/>
                  <a:pt x="18232" y="9784"/>
                </a:cubicBezTo>
                <a:cubicBezTo>
                  <a:pt x="18230" y="9789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2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7"/>
                  <a:pt x="19516" y="15007"/>
                </a:cubicBezTo>
                <a:moveTo>
                  <a:pt x="2371" y="16155"/>
                </a:moveTo>
                <a:cubicBezTo>
                  <a:pt x="3030" y="15932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9"/>
                  <a:pt x="3367" y="9784"/>
                </a:cubicBezTo>
                <a:cubicBezTo>
                  <a:pt x="3346" y="9707"/>
                  <a:pt x="3283" y="9392"/>
                  <a:pt x="3418" y="8718"/>
                </a:cubicBezTo>
                <a:cubicBezTo>
                  <a:pt x="3470" y="8457"/>
                  <a:pt x="3439" y="8155"/>
                  <a:pt x="3347" y="7910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1"/>
                  <a:pt x="3649" y="4265"/>
                  <a:pt x="4133" y="4007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4"/>
                </a:cubicBezTo>
                <a:cubicBezTo>
                  <a:pt x="6045" y="3548"/>
                  <a:pt x="6096" y="3341"/>
                  <a:pt x="6165" y="3133"/>
                </a:cubicBezTo>
                <a:cubicBezTo>
                  <a:pt x="6225" y="2950"/>
                  <a:pt x="6289" y="2793"/>
                  <a:pt x="6351" y="2631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3"/>
                  <a:pt x="2130" y="5184"/>
                </a:cubicBezTo>
                <a:cubicBezTo>
                  <a:pt x="1700" y="6419"/>
                  <a:pt x="2212" y="7760"/>
                  <a:pt x="2464" y="8434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7"/>
                  <a:pt x="2084" y="15007"/>
                </a:cubicBezTo>
                <a:cubicBezTo>
                  <a:pt x="1191" y="15387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14" y="1259099"/>
            <a:ext cx="16609082" cy="11072721"/>
          </a:xfrm>
          <a:prstGeom prst="rect">
            <a:avLst/>
          </a:prstGeom>
        </p:spPr>
      </p:pic>
      <p:sp>
        <p:nvSpPr>
          <p:cNvPr id="50" name="Shape 50"/>
          <p:cNvSpPr/>
          <p:nvPr/>
        </p:nvSpPr>
        <p:spPr>
          <a:xfrm>
            <a:off x="18184961" y="6587410"/>
            <a:ext cx="5033008" cy="487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 defTabSz="1155700">
              <a:lnSpc>
                <a:spcPct val="110000"/>
              </a:lnSpc>
              <a:defRPr sz="4800">
                <a:solidFill>
                  <a:srgbClr val="67747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11557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54616A"/>
                </a:solidFill>
                <a:effectLst/>
                <a:uLnTx/>
                <a:uFillTx/>
                <a:latin typeface="Montserrat Ultra Light"/>
                <a:ea typeface="Montserrat"/>
                <a:cs typeface="Montserrat Ultra Light"/>
                <a:sym typeface="Helvetica"/>
              </a:rPr>
              <a:t>So help us God and by His grace, we will make disciples that will go and do the same from our city’s urban core.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54616A"/>
              </a:solidFill>
              <a:effectLst/>
              <a:uLnTx/>
              <a:uFillTx/>
              <a:latin typeface="Montserrat Ultra Light"/>
              <a:ea typeface="Montserrat"/>
              <a:cs typeface="Montserrat Ultra Light"/>
              <a:sym typeface="Helvetica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18352168" y="11593156"/>
            <a:ext cx="486580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 defTabSz="1155700">
              <a:lnSpc>
                <a:spcPct val="110000"/>
              </a:lnSpc>
              <a:defRPr sz="3600" b="1">
                <a:solidFill>
                  <a:srgbClr val="9CDAD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89B925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"/>
              </a:rPr>
              <a:t>KCBT Midtown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89B925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710011" y="935593"/>
            <a:ext cx="16627730" cy="11118276"/>
          </a:xfrm>
          <a:prstGeom prst="rect">
            <a:avLst/>
          </a:prstGeom>
          <a:ln w="63500">
            <a:solidFill>
              <a:srgbClr val="89B92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13191098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CEEF8-C927-48C4-ACB4-54CE27079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68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0" y="0"/>
            <a:ext cx="24422101" cy="13703300"/>
          </a:xfrm>
          <a:prstGeom prst="rect">
            <a:avLst/>
          </a:prstGeom>
          <a:solidFill>
            <a:srgbClr val="323C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10321314" y="5142152"/>
            <a:ext cx="3892466" cy="3893705"/>
          </a:xfrm>
          <a:prstGeom prst="line">
            <a:avLst/>
          </a:prstGeom>
          <a:noFill/>
          <a:ln w="127000" cap="flat">
            <a:solidFill>
              <a:srgbClr val="89B92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"/>
              <a:sym typeface="Helvetica"/>
            </a:endParaRPr>
          </a:p>
        </p:txBody>
      </p:sp>
      <p:sp>
        <p:nvSpPr>
          <p:cNvPr id="38" name="Shape 38"/>
          <p:cNvSpPr/>
          <p:nvPr/>
        </p:nvSpPr>
        <p:spPr>
          <a:xfrm flipH="1">
            <a:off x="10321314" y="5142152"/>
            <a:ext cx="3892466" cy="3893705"/>
          </a:xfrm>
          <a:prstGeom prst="line">
            <a:avLst/>
          </a:prstGeom>
          <a:noFill/>
          <a:ln w="127000" cap="flat">
            <a:solidFill>
              <a:srgbClr val="89B92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ifold CF Extra Bold" panose="00000900000000000000" pitchFamily="50" charset="0"/>
              <a:sym typeface="Helvetica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11834453" y="4800600"/>
            <a:ext cx="861047" cy="1457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-1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0</a:t>
            </a:r>
          </a:p>
        </p:txBody>
      </p:sp>
      <p:sp>
        <p:nvSpPr>
          <p:cNvPr id="40" name="Shape 40"/>
          <p:cNvSpPr/>
          <p:nvPr/>
        </p:nvSpPr>
        <p:spPr>
          <a:xfrm>
            <a:off x="10142407" y="6166811"/>
            <a:ext cx="736002" cy="1457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-1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2</a:t>
            </a:r>
          </a:p>
        </p:txBody>
      </p:sp>
      <p:sp>
        <p:nvSpPr>
          <p:cNvPr id="41" name="Shape 41"/>
          <p:cNvSpPr/>
          <p:nvPr/>
        </p:nvSpPr>
        <p:spPr>
          <a:xfrm>
            <a:off x="13655489" y="6166811"/>
            <a:ext cx="728719" cy="1457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-1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8</a:t>
            </a:r>
            <a:endParaRPr kumimoji="0" sz="6400" b="1" i="0" u="none" strike="noStrike" kern="0" cap="none" spc="-12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"/>
              <a:sym typeface="Helvetica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2046907" y="7851807"/>
            <a:ext cx="507766" cy="1457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1155700">
              <a:defRPr sz="6400" b="1" spc="-1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-1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"/>
                <a:sym typeface="Helvetica"/>
              </a:rPr>
              <a:t>1</a:t>
            </a:r>
          </a:p>
        </p:txBody>
      </p:sp>
      <p:sp>
        <p:nvSpPr>
          <p:cNvPr id="44" name="Shape 44"/>
          <p:cNvSpPr/>
          <p:nvPr/>
        </p:nvSpPr>
        <p:spPr>
          <a:xfrm>
            <a:off x="3801125" y="5741114"/>
            <a:ext cx="5891613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55700">
              <a:lnSpc>
                <a:spcPct val="140000"/>
              </a:lnSpc>
              <a:defRPr sz="14400" cap="all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0" i="0" u="none" strike="noStrike" kern="0" cap="all" spc="-14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 Ultra Light"/>
                <a:sym typeface="Helvetica"/>
              </a:rPr>
              <a:t>Vision </a:t>
            </a:r>
            <a:endParaRPr kumimoji="0" sz="14400" b="0" i="0" u="none" strike="noStrike" kern="0" cap="all" spc="-14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 Ultra Light"/>
              <a:sym typeface="Helvetica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4828236" y="5741114"/>
            <a:ext cx="6546472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55700">
              <a:lnSpc>
                <a:spcPct val="140000"/>
              </a:lnSpc>
              <a:defRPr sz="14400" cap="all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1155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0" i="0" u="none" strike="noStrike" kern="0" cap="all" spc="-14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ifold CF Extra Bold" panose="00000900000000000000" pitchFamily="50" charset="0"/>
                <a:ea typeface="Montserrat"/>
                <a:cs typeface="Montserrat Ultra Light"/>
                <a:sym typeface="Helvetica"/>
              </a:rPr>
              <a:t>Update</a:t>
            </a:r>
            <a:endParaRPr kumimoji="0" sz="14400" b="0" i="0" u="none" strike="noStrike" kern="0" cap="all" spc="-14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ifold CF Extra Bold" panose="00000900000000000000" pitchFamily="50" charset="0"/>
              <a:ea typeface="Montserrat"/>
              <a:cs typeface="Montserrat Ultra Light"/>
              <a:sym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AAC36-0B1D-4791-A5AF-CD6FE562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51"/>
            <a:ext cx="24384000" cy="136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10593897" y="5914431"/>
            <a:ext cx="3232871" cy="3232870"/>
          </a:xfrm>
          <a:prstGeom prst="ellipse">
            <a:avLst/>
          </a:prstGeom>
          <a:solidFill>
            <a:srgbClr val="89B9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55700">
              <a:defRPr sz="6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125642" y="3749790"/>
            <a:ext cx="6628448" cy="179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 defTabSz="914400">
              <a:lnSpc>
                <a:spcPct val="80000"/>
              </a:lnSpc>
              <a:defRPr sz="36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72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Soul </a:t>
            </a:r>
          </a:p>
          <a:p>
            <a:pPr algn="l"/>
            <a:r>
              <a:rPr lang="en-US" sz="72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Winning</a:t>
            </a:r>
            <a:endParaRPr sz="7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6523145" y="9720381"/>
            <a:ext cx="5121566" cy="179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 defTabSz="914400">
              <a:lnSpc>
                <a:spcPct val="80000"/>
              </a:lnSpc>
              <a:defRPr sz="36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7200">
                <a:solidFill>
                  <a:schemeClr val="tx1"/>
                </a:solidFill>
                <a:latin typeface="Montserrat"/>
              </a:rPr>
              <a:t>Disciple</a:t>
            </a:r>
            <a:r>
              <a:rPr lang="en-US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 </a:t>
            </a:r>
          </a:p>
          <a:p>
            <a:pPr algn="l"/>
            <a:r>
              <a:rPr lang="en-US" sz="7200">
                <a:solidFill>
                  <a:schemeClr val="tx1"/>
                </a:solidFill>
                <a:latin typeface="Montserrat"/>
              </a:rPr>
              <a:t>Making</a:t>
            </a:r>
            <a:r>
              <a:rPr lang="en-US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 </a:t>
            </a:r>
            <a:endParaRPr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77" name="Shape 277"/>
          <p:cNvSpPr/>
          <p:nvPr/>
        </p:nvSpPr>
        <p:spPr>
          <a:xfrm rot="18900000">
            <a:off x="13259821" y="525065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gradFill>
            <a:gsLst>
              <a:gs pos="0">
                <a:schemeClr val="bg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78" name="Shape 278"/>
          <p:cNvSpPr/>
          <p:nvPr/>
        </p:nvSpPr>
        <p:spPr>
          <a:xfrm rot="2700000">
            <a:off x="13247121" y="851455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gradFill>
            <a:gsLst>
              <a:gs pos="0">
                <a:schemeClr val="bg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79" name="Shape 279"/>
          <p:cNvSpPr/>
          <p:nvPr/>
        </p:nvSpPr>
        <p:spPr>
          <a:xfrm rot="2700000" flipH="1">
            <a:off x="9894321" y="525065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gradFill>
            <a:gsLst>
              <a:gs pos="0">
                <a:schemeClr val="bg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80" name="Shape 280"/>
          <p:cNvSpPr/>
          <p:nvPr/>
        </p:nvSpPr>
        <p:spPr>
          <a:xfrm rot="18900000" flipH="1">
            <a:off x="9907021" y="851455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gradFill>
            <a:gsLst>
              <a:gs pos="0">
                <a:schemeClr val="bg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8" name="Shape 275"/>
          <p:cNvSpPr/>
          <p:nvPr/>
        </p:nvSpPr>
        <p:spPr>
          <a:xfrm>
            <a:off x="14608695" y="9720381"/>
            <a:ext cx="7514106" cy="179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 defTabSz="914400">
              <a:lnSpc>
                <a:spcPct val="80000"/>
              </a:lnSpc>
              <a:defRPr sz="36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7200">
                <a:solidFill>
                  <a:schemeClr val="tx1"/>
                </a:solidFill>
                <a:latin typeface="Montserrat"/>
              </a:rPr>
              <a:t>Sending</a:t>
            </a:r>
          </a:p>
          <a:p>
            <a:pPr algn="l"/>
            <a:r>
              <a:rPr lang="en-US" sz="72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Church</a:t>
            </a:r>
            <a:endParaRPr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9" name="Shape 275"/>
          <p:cNvSpPr/>
          <p:nvPr/>
        </p:nvSpPr>
        <p:spPr>
          <a:xfrm>
            <a:off x="14608695" y="3718840"/>
            <a:ext cx="7514106" cy="179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 defTabSz="914400">
              <a:lnSpc>
                <a:spcPct val="80000"/>
              </a:lnSpc>
              <a:defRPr sz="36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7200">
                <a:solidFill>
                  <a:schemeClr val="tx1"/>
                </a:solidFill>
                <a:latin typeface="Montserrat"/>
              </a:rPr>
              <a:t>Leadership Equipping</a:t>
            </a:r>
            <a:endParaRPr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11312026" y="6456958"/>
            <a:ext cx="1800091" cy="205711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32" y="1757210"/>
            <a:ext cx="15303946" cy="10506518"/>
          </a:xfrm>
          <a:prstGeom prst="rect">
            <a:avLst/>
          </a:prstGeom>
        </p:spPr>
      </p:pic>
      <p:sp>
        <p:nvSpPr>
          <p:cNvPr id="52" name="Shape 52"/>
          <p:cNvSpPr/>
          <p:nvPr/>
        </p:nvSpPr>
        <p:spPr>
          <a:xfrm>
            <a:off x="824756" y="2330827"/>
            <a:ext cx="15275855" cy="10349046"/>
          </a:xfrm>
          <a:prstGeom prst="rect">
            <a:avLst/>
          </a:prstGeom>
          <a:ln w="63500">
            <a:solidFill>
              <a:srgbClr val="89B92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Helvetica Neue Ultra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454" y="4393072"/>
            <a:ext cx="7065876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379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4000"/>
                    </a14:imgEffect>
                    <a14:imgEffect>
                      <a14:brightnessContrast bright="12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98" y="1147478"/>
            <a:ext cx="16509978" cy="12102353"/>
          </a:xfrm>
          <a:prstGeom prst="rect">
            <a:avLst/>
          </a:prstGeom>
        </p:spPr>
      </p:pic>
      <p:sp>
        <p:nvSpPr>
          <p:cNvPr id="5" name="Shape 52"/>
          <p:cNvSpPr/>
          <p:nvPr/>
        </p:nvSpPr>
        <p:spPr>
          <a:xfrm>
            <a:off x="172129" y="735105"/>
            <a:ext cx="16753236" cy="12053869"/>
          </a:xfrm>
          <a:prstGeom prst="rect">
            <a:avLst/>
          </a:prstGeom>
          <a:ln w="63500">
            <a:solidFill>
              <a:srgbClr val="89B92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pic>
        <p:nvPicPr>
          <p:cNvPr id="4" name="Picture 3" descr="A group of people posing for a picture&#10;&#10;Description generated with very high confidenc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544" y="1255054"/>
            <a:ext cx="6708589" cy="5031442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high confidence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saturation sat="117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532" y="7598412"/>
            <a:ext cx="6705601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59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30960-8A46-46ED-AA76-82BE3521C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015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63726" y="2169371"/>
            <a:ext cx="19624816" cy="10345589"/>
            <a:chOff x="2263726" y="2169371"/>
            <a:chExt cx="19624816" cy="1034558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7" name="Group 6"/>
            <p:cNvGrpSpPr/>
            <p:nvPr/>
          </p:nvGrpSpPr>
          <p:grpSpPr>
            <a:xfrm>
              <a:off x="3331803" y="6725837"/>
              <a:ext cx="17464693" cy="5789123"/>
              <a:chOff x="2676203" y="6725837"/>
              <a:chExt cx="17464693" cy="5789123"/>
            </a:xfrm>
            <a:grpFill/>
          </p:grpSpPr>
          <p:sp>
            <p:nvSpPr>
              <p:cNvPr id="1110" name="Shape 1110"/>
              <p:cNvSpPr/>
              <p:nvPr/>
            </p:nvSpPr>
            <p:spPr>
              <a:xfrm>
                <a:off x="14674063" y="6844006"/>
                <a:ext cx="5466833" cy="5670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68" y="16577"/>
                    </a:moveTo>
                    <a:lnTo>
                      <a:pt x="9884" y="16577"/>
                    </a:lnTo>
                    <a:cubicBezTo>
                      <a:pt x="12884" y="16577"/>
                      <a:pt x="14905" y="14297"/>
                      <a:pt x="14905" y="10846"/>
                    </a:cubicBezTo>
                    <a:cubicBezTo>
                      <a:pt x="14905" y="7364"/>
                      <a:pt x="12726" y="5053"/>
                      <a:pt x="9568" y="5053"/>
                    </a:cubicBezTo>
                    <a:lnTo>
                      <a:pt x="6568" y="5053"/>
                    </a:lnTo>
                    <a:cubicBezTo>
                      <a:pt x="6568" y="5053"/>
                      <a:pt x="6568" y="16577"/>
                      <a:pt x="6568" y="16577"/>
                    </a:cubicBezTo>
                    <a:close/>
                    <a:moveTo>
                      <a:pt x="9695" y="0"/>
                    </a:moveTo>
                    <a:cubicBezTo>
                      <a:pt x="16863" y="0"/>
                      <a:pt x="21600" y="4283"/>
                      <a:pt x="21600" y="10785"/>
                    </a:cubicBezTo>
                    <a:cubicBezTo>
                      <a:pt x="21600" y="17286"/>
                      <a:pt x="16768" y="21600"/>
                      <a:pt x="9474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9695" y="0"/>
                      <a:pt x="9695" y="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13" name="Shape 1113"/>
              <p:cNvSpPr/>
              <p:nvPr/>
            </p:nvSpPr>
            <p:spPr>
              <a:xfrm>
                <a:off x="2676203" y="6725837"/>
                <a:ext cx="5490802" cy="5670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86" y="10378"/>
                    </a:moveTo>
                    <a:lnTo>
                      <a:pt x="21286" y="18885"/>
                    </a:lnTo>
                    <a:cubicBezTo>
                      <a:pt x="18896" y="20454"/>
                      <a:pt x="14997" y="21600"/>
                      <a:pt x="11853" y="21600"/>
                    </a:cubicBezTo>
                    <a:cubicBezTo>
                      <a:pt x="5031" y="21600"/>
                      <a:pt x="0" y="16984"/>
                      <a:pt x="0" y="10770"/>
                    </a:cubicBezTo>
                    <a:cubicBezTo>
                      <a:pt x="0" y="4585"/>
                      <a:pt x="5188" y="0"/>
                      <a:pt x="12293" y="0"/>
                    </a:cubicBezTo>
                    <a:cubicBezTo>
                      <a:pt x="15658" y="0"/>
                      <a:pt x="19273" y="1237"/>
                      <a:pt x="21600" y="3198"/>
                    </a:cubicBezTo>
                    <a:lnTo>
                      <a:pt x="17890" y="7512"/>
                    </a:lnTo>
                    <a:cubicBezTo>
                      <a:pt x="16381" y="6124"/>
                      <a:pt x="14180" y="5219"/>
                      <a:pt x="12262" y="5219"/>
                    </a:cubicBezTo>
                    <a:cubicBezTo>
                      <a:pt x="9086" y="5219"/>
                      <a:pt x="6697" y="7602"/>
                      <a:pt x="6697" y="10770"/>
                    </a:cubicBezTo>
                    <a:cubicBezTo>
                      <a:pt x="6697" y="13998"/>
                      <a:pt x="9118" y="16351"/>
                      <a:pt x="12325" y="16351"/>
                    </a:cubicBezTo>
                    <a:cubicBezTo>
                      <a:pt x="13237" y="16351"/>
                      <a:pt x="14463" y="16049"/>
                      <a:pt x="15658" y="15536"/>
                    </a:cubicBezTo>
                    <a:lnTo>
                      <a:pt x="15658" y="10378"/>
                    </a:lnTo>
                    <a:cubicBezTo>
                      <a:pt x="15658" y="10378"/>
                      <a:pt x="21286" y="10378"/>
                      <a:pt x="21286" y="10378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8367427" y="6844006"/>
                <a:ext cx="6106214" cy="5670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22" y="10770"/>
                    </a:moveTo>
                    <a:cubicBezTo>
                      <a:pt x="6022" y="13968"/>
                      <a:pt x="8284" y="16351"/>
                      <a:pt x="10885" y="16351"/>
                    </a:cubicBezTo>
                    <a:cubicBezTo>
                      <a:pt x="13486" y="16351"/>
                      <a:pt x="15578" y="13968"/>
                      <a:pt x="15578" y="10770"/>
                    </a:cubicBezTo>
                    <a:cubicBezTo>
                      <a:pt x="15578" y="7572"/>
                      <a:pt x="13486" y="5249"/>
                      <a:pt x="10885" y="5249"/>
                    </a:cubicBezTo>
                    <a:cubicBezTo>
                      <a:pt x="8255" y="5249"/>
                      <a:pt x="6022" y="7572"/>
                      <a:pt x="6022" y="10770"/>
                    </a:cubicBezTo>
                    <a:close/>
                    <a:moveTo>
                      <a:pt x="21600" y="10740"/>
                    </a:moveTo>
                    <a:cubicBezTo>
                      <a:pt x="21600" y="16954"/>
                      <a:pt x="17020" y="21600"/>
                      <a:pt x="10800" y="21600"/>
                    </a:cubicBezTo>
                    <a:cubicBezTo>
                      <a:pt x="4580" y="21600"/>
                      <a:pt x="0" y="16984"/>
                      <a:pt x="0" y="10740"/>
                    </a:cubicBezTo>
                    <a:cubicBezTo>
                      <a:pt x="0" y="4525"/>
                      <a:pt x="4580" y="0"/>
                      <a:pt x="10800" y="0"/>
                    </a:cubicBezTo>
                    <a:cubicBezTo>
                      <a:pt x="17020" y="0"/>
                      <a:pt x="21600" y="4555"/>
                      <a:pt x="21600" y="1074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263726" y="2169371"/>
              <a:ext cx="19624816" cy="3858176"/>
              <a:chOff x="2459278" y="2299011"/>
              <a:chExt cx="19624816" cy="3858176"/>
            </a:xfrm>
            <a:grpFill/>
          </p:grpSpPr>
          <p:sp>
            <p:nvSpPr>
              <p:cNvPr id="1107" name="Shape 1107"/>
              <p:cNvSpPr/>
              <p:nvPr/>
            </p:nvSpPr>
            <p:spPr>
              <a:xfrm>
                <a:off x="9615805" y="2348885"/>
                <a:ext cx="4265742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73" y="6409"/>
                    </a:moveTo>
                    <a:lnTo>
                      <a:pt x="8457" y="13465"/>
                    </a:lnTo>
                    <a:lnTo>
                      <a:pt x="13035" y="13465"/>
                    </a:lnTo>
                    <a:cubicBezTo>
                      <a:pt x="13035" y="13465"/>
                      <a:pt x="10773" y="6409"/>
                      <a:pt x="10773" y="6409"/>
                    </a:cubicBezTo>
                    <a:close/>
                    <a:moveTo>
                      <a:pt x="6895" y="18149"/>
                    </a:moveTo>
                    <a:lnTo>
                      <a:pt x="5764" y="21600"/>
                    </a:lnTo>
                    <a:lnTo>
                      <a:pt x="0" y="21600"/>
                    </a:lnTo>
                    <a:lnTo>
                      <a:pt x="8053" y="0"/>
                    </a:lnTo>
                    <a:lnTo>
                      <a:pt x="13816" y="0"/>
                    </a:lnTo>
                    <a:lnTo>
                      <a:pt x="21600" y="21600"/>
                    </a:lnTo>
                    <a:lnTo>
                      <a:pt x="15621" y="21600"/>
                    </a:lnTo>
                    <a:lnTo>
                      <a:pt x="14517" y="18149"/>
                    </a:lnTo>
                    <a:cubicBezTo>
                      <a:pt x="14517" y="18149"/>
                      <a:pt x="6895" y="18149"/>
                      <a:pt x="6895" y="18149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18983185" y="2428651"/>
                <a:ext cx="3100909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06" y="4930"/>
                    </a:moveTo>
                    <a:lnTo>
                      <a:pt x="7706" y="8320"/>
                    </a:lnTo>
                    <a:lnTo>
                      <a:pt x="19970" y="8320"/>
                    </a:lnTo>
                    <a:lnTo>
                      <a:pt x="19970" y="13250"/>
                    </a:lnTo>
                    <a:lnTo>
                      <a:pt x="7706" y="13250"/>
                    </a:lnTo>
                    <a:lnTo>
                      <a:pt x="7706" y="16670"/>
                    </a:lnTo>
                    <a:lnTo>
                      <a:pt x="21600" y="1667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230" y="0"/>
                    </a:lnTo>
                    <a:lnTo>
                      <a:pt x="21230" y="4930"/>
                    </a:lnTo>
                    <a:cubicBezTo>
                      <a:pt x="21230" y="4930"/>
                      <a:pt x="7706" y="4930"/>
                      <a:pt x="7706" y="493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14099902" y="2348885"/>
                <a:ext cx="1106321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2459278" y="2299011"/>
                <a:ext cx="3207284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51" y="10846"/>
                    </a:moveTo>
                    <a:lnTo>
                      <a:pt x="11033" y="10846"/>
                    </a:lnTo>
                    <a:cubicBezTo>
                      <a:pt x="13254" y="10846"/>
                      <a:pt x="14543" y="9799"/>
                      <a:pt x="14543" y="7857"/>
                    </a:cubicBezTo>
                    <a:cubicBezTo>
                      <a:pt x="14543" y="5978"/>
                      <a:pt x="13254" y="4930"/>
                      <a:pt x="11033" y="4930"/>
                    </a:cubicBezTo>
                    <a:lnTo>
                      <a:pt x="7451" y="4930"/>
                    </a:lnTo>
                    <a:cubicBezTo>
                      <a:pt x="7451" y="4930"/>
                      <a:pt x="7451" y="10846"/>
                      <a:pt x="7451" y="10846"/>
                    </a:cubicBezTo>
                    <a:close/>
                    <a:moveTo>
                      <a:pt x="11391" y="0"/>
                    </a:moveTo>
                    <a:cubicBezTo>
                      <a:pt x="17875" y="0"/>
                      <a:pt x="21600" y="2773"/>
                      <a:pt x="21600" y="7672"/>
                    </a:cubicBezTo>
                    <a:cubicBezTo>
                      <a:pt x="21600" y="12818"/>
                      <a:pt x="17875" y="15776"/>
                      <a:pt x="11391" y="15776"/>
                    </a:cubicBezTo>
                    <a:lnTo>
                      <a:pt x="7451" y="15776"/>
                    </a:lnTo>
                    <a:lnTo>
                      <a:pt x="7451" y="21600"/>
                    </a:ln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11391" y="0"/>
                      <a:pt x="11391" y="0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5956132" y="2348885"/>
                <a:ext cx="3441318" cy="3728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7" y="10846"/>
                    </a:moveTo>
                    <a:cubicBezTo>
                      <a:pt x="12987" y="10846"/>
                      <a:pt x="14189" y="9799"/>
                      <a:pt x="14189" y="7857"/>
                    </a:cubicBezTo>
                    <a:cubicBezTo>
                      <a:pt x="14189" y="5978"/>
                      <a:pt x="12987" y="4930"/>
                      <a:pt x="10917" y="4930"/>
                    </a:cubicBezTo>
                    <a:lnTo>
                      <a:pt x="6944" y="4930"/>
                    </a:lnTo>
                    <a:lnTo>
                      <a:pt x="6944" y="10846"/>
                    </a:lnTo>
                    <a:cubicBezTo>
                      <a:pt x="6944" y="10846"/>
                      <a:pt x="10917" y="10846"/>
                      <a:pt x="10917" y="10846"/>
                    </a:cubicBezTo>
                    <a:close/>
                    <a:moveTo>
                      <a:pt x="10616" y="15776"/>
                    </a:moveTo>
                    <a:lnTo>
                      <a:pt x="6944" y="15776"/>
                    </a:lnTo>
                    <a:lnTo>
                      <a:pt x="694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0917" y="0"/>
                    </a:lnTo>
                    <a:cubicBezTo>
                      <a:pt x="17193" y="0"/>
                      <a:pt x="20799" y="2773"/>
                      <a:pt x="20799" y="7672"/>
                    </a:cubicBezTo>
                    <a:cubicBezTo>
                      <a:pt x="20799" y="10877"/>
                      <a:pt x="19397" y="13219"/>
                      <a:pt x="16859" y="14544"/>
                    </a:cubicBezTo>
                    <a:lnTo>
                      <a:pt x="21600" y="21600"/>
                    </a:lnTo>
                    <a:lnTo>
                      <a:pt x="13721" y="21600"/>
                    </a:lnTo>
                    <a:cubicBezTo>
                      <a:pt x="13721" y="21600"/>
                      <a:pt x="10616" y="15776"/>
                      <a:pt x="10616" y="15776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15424578" y="2348885"/>
                <a:ext cx="3340252" cy="3808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444"/>
                    </a:moveTo>
                    <a:lnTo>
                      <a:pt x="18952" y="7270"/>
                    </a:lnTo>
                    <a:cubicBezTo>
                      <a:pt x="16475" y="6034"/>
                      <a:pt x="12967" y="4917"/>
                      <a:pt x="10938" y="4917"/>
                    </a:cubicBezTo>
                    <a:cubicBezTo>
                      <a:pt x="9734" y="4917"/>
                      <a:pt x="8943" y="5279"/>
                      <a:pt x="8943" y="6064"/>
                    </a:cubicBezTo>
                    <a:cubicBezTo>
                      <a:pt x="8943" y="9171"/>
                      <a:pt x="21531" y="7331"/>
                      <a:pt x="21531" y="14963"/>
                    </a:cubicBezTo>
                    <a:cubicBezTo>
                      <a:pt x="21531" y="19458"/>
                      <a:pt x="16991" y="21600"/>
                      <a:pt x="11591" y="21600"/>
                    </a:cubicBezTo>
                    <a:cubicBezTo>
                      <a:pt x="7498" y="21600"/>
                      <a:pt x="3027" y="20333"/>
                      <a:pt x="0" y="18251"/>
                    </a:cubicBezTo>
                    <a:lnTo>
                      <a:pt x="2683" y="13485"/>
                    </a:lnTo>
                    <a:cubicBezTo>
                      <a:pt x="5159" y="15325"/>
                      <a:pt x="9183" y="16713"/>
                      <a:pt x="11660" y="16713"/>
                    </a:cubicBezTo>
                    <a:cubicBezTo>
                      <a:pt x="13173" y="16713"/>
                      <a:pt x="14136" y="16260"/>
                      <a:pt x="14136" y="15295"/>
                    </a:cubicBezTo>
                    <a:cubicBezTo>
                      <a:pt x="14136" y="12097"/>
                      <a:pt x="1548" y="14118"/>
                      <a:pt x="1548" y="6667"/>
                    </a:cubicBezTo>
                    <a:cubicBezTo>
                      <a:pt x="1548" y="2594"/>
                      <a:pt x="5503" y="0"/>
                      <a:pt x="11522" y="0"/>
                    </a:cubicBezTo>
                    <a:cubicBezTo>
                      <a:pt x="15203" y="0"/>
                      <a:pt x="18986" y="965"/>
                      <a:pt x="21600" y="2444"/>
                    </a:cubicBezTo>
                    <a:close/>
                  </a:path>
                </a:pathLst>
              </a:custGeom>
              <a:grpFill/>
              <a:ln w="76200">
                <a:solidFill>
                  <a:schemeClr val="tx2">
                    <a:lumMod val="90000"/>
                    <a:lumOff val="1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Helvetica Neue Ultra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458561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46060" y="11036141"/>
            <a:ext cx="11288453" cy="1579920"/>
          </a:xfrm>
          <a:prstGeom prst="rect">
            <a:avLst/>
          </a:prstGeom>
          <a:solidFill>
            <a:srgbClr val="C9D7B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>
                <a:latin typeface="Montserrat Light" panose="00000400000000000000" pitchFamily="50" charset="0"/>
              </a:rPr>
              <a:t>			Designated </a:t>
            </a: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Light" panose="00000400000000000000" pitchFamily="50" charset="0"/>
                <a:sym typeface="Helvetica Neue UltraLight"/>
              </a:rPr>
              <a:t>Savings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Light" panose="00000400000000000000" pitchFamily="50" charset="0"/>
                <a:sym typeface="Helvetica Neue UltraLight"/>
              </a:rPr>
              <a:t>			99.76K</a:t>
            </a:r>
          </a:p>
        </p:txBody>
      </p:sp>
      <p:sp>
        <p:nvSpPr>
          <p:cNvPr id="287" name="Shape 287"/>
          <p:cNvSpPr/>
          <p:nvPr/>
        </p:nvSpPr>
        <p:spPr>
          <a:xfrm>
            <a:off x="831921" y="1319656"/>
            <a:ext cx="14129783" cy="100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000" dirty="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2016-2017 spending (review)</a:t>
            </a:r>
          </a:p>
        </p:txBody>
      </p:sp>
      <p:graphicFrame>
        <p:nvGraphicFramePr>
          <p:cNvPr id="288" name="Chart 288"/>
          <p:cNvGraphicFramePr/>
          <p:nvPr>
            <p:extLst>
              <p:ext uri="{D42A27DB-BD31-4B8C-83A1-F6EECF244321}">
                <p14:modId xmlns:p14="http://schemas.microsoft.com/office/powerpoint/2010/main" val="3349636860"/>
              </p:ext>
            </p:extLst>
          </p:nvPr>
        </p:nvGraphicFramePr>
        <p:xfrm>
          <a:off x="7103493" y="2506089"/>
          <a:ext cx="10185401" cy="10185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9" name="Shape 289"/>
          <p:cNvSpPr/>
          <p:nvPr/>
        </p:nvSpPr>
        <p:spPr>
          <a:xfrm>
            <a:off x="9696892" y="5193117"/>
            <a:ext cx="4953760" cy="49537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 b="1">
                <a:solidFill>
                  <a:srgbClr val="72717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7889039" y="9232788"/>
            <a:ext cx="2370676" cy="8382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buClr>
                <a:srgbClr val="D62B37"/>
              </a:buClr>
              <a:buFont typeface="Helvetica Neue UltraLight"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rPr>
              <a:t>3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rPr>
              <a:t>2.50</a:t>
            </a:r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rPr>
              <a:t>%</a:t>
            </a:r>
          </a:p>
        </p:txBody>
      </p:sp>
      <p:sp>
        <p:nvSpPr>
          <p:cNvPr id="291" name="Shape 291"/>
          <p:cNvSpPr/>
          <p:nvPr/>
        </p:nvSpPr>
        <p:spPr>
          <a:xfrm>
            <a:off x="14335427" y="4796942"/>
            <a:ext cx="1857482" cy="8382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buClr>
                <a:srgbClr val="D62B37"/>
              </a:buClr>
              <a:buFont typeface="Helvetica Neue UltraLight"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9.89</a:t>
            </a:r>
            <a:r>
              <a:rPr>
                <a:solidFill>
                  <a:schemeClr val="bg1"/>
                </a:solidFill>
                <a:latin typeface="Arial"/>
                <a:ea typeface="Arial"/>
                <a:cs typeface="Arial"/>
              </a:rPr>
              <a:t>%</a:t>
            </a:r>
          </a:p>
        </p:txBody>
      </p:sp>
      <p:sp>
        <p:nvSpPr>
          <p:cNvPr id="292" name="Shape 292"/>
          <p:cNvSpPr/>
          <p:nvPr/>
        </p:nvSpPr>
        <p:spPr>
          <a:xfrm>
            <a:off x="14103110" y="9281847"/>
            <a:ext cx="2619826" cy="84384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buClr>
                <a:srgbClr val="D62B37"/>
              </a:buClr>
              <a:buFont typeface="Helvetica Neue UltraLight"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33.38</a:t>
            </a:r>
            <a:r>
              <a:rPr>
                <a:solidFill>
                  <a:schemeClr val="bg1"/>
                </a:solidFill>
                <a:latin typeface="Arial"/>
                <a:ea typeface="Arial"/>
                <a:cs typeface="Arial"/>
              </a:rPr>
              <a:t>%</a:t>
            </a:r>
          </a:p>
        </p:txBody>
      </p:sp>
      <p:sp>
        <p:nvSpPr>
          <p:cNvPr id="293" name="Shape 293"/>
          <p:cNvSpPr/>
          <p:nvPr/>
        </p:nvSpPr>
        <p:spPr>
          <a:xfrm>
            <a:off x="10795841" y="6252110"/>
            <a:ext cx="2784673" cy="264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1155700">
              <a:defRPr sz="6400" b="1" spc="-64">
                <a:solidFill>
                  <a:srgbClr val="323C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5400">
                <a:latin typeface="Montserrat Light"/>
                <a:ea typeface="Arial"/>
                <a:cs typeface="Montserrat Light"/>
                <a:sym typeface="Helvetica Neue Light"/>
              </a:rPr>
              <a:t>Total </a:t>
            </a:r>
          </a:p>
          <a:p>
            <a:pPr defTabSz="1155700">
              <a:defRPr sz="6400" b="1" spc="-64">
                <a:solidFill>
                  <a:srgbClr val="323C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5400">
                <a:latin typeface="Montserrat Light"/>
                <a:ea typeface="Arial"/>
                <a:cs typeface="Montserrat Light"/>
                <a:sym typeface="Helvetica Neue Light"/>
              </a:rPr>
              <a:t>budget </a:t>
            </a:r>
          </a:p>
          <a:p>
            <a:pPr defTabSz="1155700">
              <a:defRPr sz="6400" b="1" spc="-64">
                <a:solidFill>
                  <a:srgbClr val="323C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>
                <a:latin typeface="Montserrat"/>
                <a:ea typeface="Arial"/>
                <a:cs typeface="Montserrat"/>
              </a:rPr>
              <a:t>1.07M</a:t>
            </a:r>
          </a:p>
        </p:txBody>
      </p:sp>
      <p:sp>
        <p:nvSpPr>
          <p:cNvPr id="294" name="Shape 294"/>
          <p:cNvSpPr/>
          <p:nvPr/>
        </p:nvSpPr>
        <p:spPr>
          <a:xfrm>
            <a:off x="10260735" y="3761246"/>
            <a:ext cx="2370695" cy="8382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buClr>
                <a:srgbClr val="D62B37"/>
              </a:buClr>
              <a:buFont typeface="Helvetica Neue UltraLight"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24.23</a:t>
            </a:r>
            <a:r>
              <a:rPr>
                <a:solidFill>
                  <a:schemeClr val="bg1"/>
                </a:solidFill>
                <a:latin typeface="Arial"/>
                <a:ea typeface="Arial"/>
                <a:cs typeface="Arial"/>
              </a:rPr>
              <a:t>%</a:t>
            </a:r>
          </a:p>
        </p:txBody>
      </p:sp>
      <p:sp>
        <p:nvSpPr>
          <p:cNvPr id="295" name="Shape 295"/>
          <p:cNvSpPr/>
          <p:nvPr/>
        </p:nvSpPr>
        <p:spPr>
          <a:xfrm>
            <a:off x="2946472" y="4041020"/>
            <a:ext cx="4267201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5400" b="1">
                <a:solidFill>
                  <a:schemeClr val="tx1"/>
                </a:solidFill>
                <a:latin typeface="Montserrat Light"/>
                <a:ea typeface="Montserrat"/>
                <a:cs typeface="Montserrat Light"/>
              </a:rPr>
              <a:t>Building</a:t>
            </a:r>
            <a:endParaRPr sz="5400" b="1">
              <a:solidFill>
                <a:schemeClr val="tx1"/>
              </a:solidFill>
              <a:latin typeface="Montserrat Light"/>
              <a:ea typeface="Montserrat"/>
              <a:cs typeface="Montserrat Light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1488028" y="3608253"/>
            <a:ext cx="1296736" cy="1167063"/>
          </a:xfrm>
          <a:prstGeom prst="rect">
            <a:avLst/>
          </a:prstGeom>
          <a:solidFill>
            <a:srgbClr val="8FAC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1869027" y="3610133"/>
            <a:ext cx="51296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7200">
                <a:solidFill>
                  <a:schemeClr val="bg1"/>
                </a:solidFill>
                <a:latin typeface="Arial"/>
                <a:ea typeface="Arial"/>
                <a:cs typeface="Arial"/>
              </a:rPr>
              <a:t>1</a:t>
            </a:r>
          </a:p>
        </p:txBody>
      </p:sp>
      <p:sp>
        <p:nvSpPr>
          <p:cNvPr id="298" name="Shape 298"/>
          <p:cNvSpPr/>
          <p:nvPr/>
        </p:nvSpPr>
        <p:spPr>
          <a:xfrm>
            <a:off x="1542705" y="9041928"/>
            <a:ext cx="1296737" cy="1167063"/>
          </a:xfrm>
          <a:prstGeom prst="rect">
            <a:avLst/>
          </a:prstGeom>
          <a:solidFill>
            <a:srgbClr val="C9D7B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1962635" y="9047087"/>
            <a:ext cx="64088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7200">
                <a:solidFill>
                  <a:schemeClr val="bg1"/>
                </a:solidFill>
                <a:latin typeface="Arial"/>
                <a:ea typeface="Arial"/>
                <a:cs typeface="Arial"/>
              </a:rPr>
              <a:t>2</a:t>
            </a:r>
          </a:p>
        </p:txBody>
      </p:sp>
      <p:sp>
        <p:nvSpPr>
          <p:cNvPr id="300" name="Shape 300"/>
          <p:cNvSpPr/>
          <p:nvPr/>
        </p:nvSpPr>
        <p:spPr>
          <a:xfrm>
            <a:off x="3001989" y="9411268"/>
            <a:ext cx="3848101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1155700">
              <a:lnSpc>
                <a:spcPct val="80000"/>
              </a:lnSpc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400">
                <a:solidFill>
                  <a:schemeClr val="tx1"/>
                </a:solidFill>
                <a:latin typeface="Montserrat Light"/>
                <a:ea typeface="Montserrat"/>
                <a:cs typeface="Montserrat Light"/>
              </a:rPr>
              <a:t>Admin</a:t>
            </a:r>
            <a:endParaRPr sz="5400">
              <a:solidFill>
                <a:schemeClr val="tx1"/>
              </a:solidFill>
              <a:latin typeface="Montserrat Light"/>
              <a:ea typeface="Montserrat"/>
              <a:cs typeface="Montserrat Light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1949521" y="5170569"/>
            <a:ext cx="4934546" cy="2031325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>
                <a:solidFill>
                  <a:schemeClr val="tx1"/>
                </a:solidFill>
                <a:latin typeface="Arial"/>
                <a:ea typeface="Arial"/>
                <a:cs typeface="Arial"/>
              </a:rPr>
              <a:t>Facility expenses, </a:t>
            </a:r>
            <a:br>
              <a:rPr lang="en-US" sz="440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en-US" sz="4400">
                <a:solidFill>
                  <a:schemeClr val="tx1"/>
                </a:solidFill>
                <a:latin typeface="Arial"/>
                <a:ea typeface="Arial"/>
                <a:cs typeface="Arial"/>
              </a:rPr>
              <a:t>new construction, </a:t>
            </a:r>
            <a:r>
              <a:rPr lang="en-US" sz="440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etc</a:t>
            </a:r>
            <a:r>
              <a:rPr lang="en-US" sz="4400">
                <a:solidFill>
                  <a:schemeClr val="tx1"/>
                </a:solidFill>
                <a:latin typeface="Arial"/>
                <a:ea typeface="Arial"/>
                <a:cs typeface="Arial"/>
              </a:rPr>
              <a:t>…</a:t>
            </a:r>
          </a:p>
        </p:txBody>
      </p:sp>
      <p:sp>
        <p:nvSpPr>
          <p:cNvPr id="302" name="Shape 302"/>
          <p:cNvSpPr/>
          <p:nvPr/>
        </p:nvSpPr>
        <p:spPr>
          <a:xfrm>
            <a:off x="1923705" y="10688451"/>
            <a:ext cx="5965334" cy="1354217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4400">
                <a:solidFill>
                  <a:schemeClr val="tx1"/>
                </a:solidFill>
                <a:latin typeface="Arial"/>
                <a:ea typeface="Arial"/>
                <a:cs typeface="Arial"/>
              </a:rPr>
              <a:t>Salaries, office supplies, Copier, etc…</a:t>
            </a:r>
          </a:p>
        </p:txBody>
      </p:sp>
      <p:sp>
        <p:nvSpPr>
          <p:cNvPr id="303" name="Shape 303"/>
          <p:cNvSpPr/>
          <p:nvPr/>
        </p:nvSpPr>
        <p:spPr>
          <a:xfrm>
            <a:off x="19376699" y="3032931"/>
            <a:ext cx="2566408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1155700">
              <a:lnSpc>
                <a:spcPct val="80000"/>
              </a:lnSpc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400" err="1">
                <a:solidFill>
                  <a:schemeClr val="tx1"/>
                </a:solidFill>
                <a:latin typeface="Montserrat Light"/>
                <a:ea typeface="Montserrat"/>
                <a:cs typeface="Montserrat Light"/>
              </a:rPr>
              <a:t>Inreach</a:t>
            </a:r>
            <a:endParaRPr sz="5400">
              <a:solidFill>
                <a:schemeClr val="tx1"/>
              </a:solidFill>
              <a:latin typeface="Montserrat Light"/>
              <a:ea typeface="Montserrat"/>
              <a:cs typeface="Montserrat Light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17827533" y="2639625"/>
            <a:ext cx="1267280" cy="1140552"/>
          </a:xfrm>
          <a:prstGeom prst="rect">
            <a:avLst/>
          </a:prstGeom>
          <a:solidFill>
            <a:srgbClr val="3143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18264544" y="2655903"/>
            <a:ext cx="73709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7200">
                <a:solidFill>
                  <a:schemeClr val="bg1"/>
                </a:solidFill>
                <a:latin typeface="Arial"/>
                <a:ea typeface="Arial"/>
                <a:cs typeface="Arial"/>
              </a:rPr>
              <a:t>3</a:t>
            </a:r>
            <a:endParaRPr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17828049" y="6569210"/>
            <a:ext cx="1266764" cy="1140088"/>
          </a:xfrm>
          <a:prstGeom prst="rect">
            <a:avLst/>
          </a:prstGeom>
          <a:solidFill>
            <a:srgbClr val="89B9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8243762" y="6599178"/>
            <a:ext cx="57351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7200">
                <a:solidFill>
                  <a:schemeClr val="bg1"/>
                </a:solidFill>
                <a:latin typeface="Arial"/>
                <a:ea typeface="Arial"/>
                <a:cs typeface="Arial"/>
              </a:rPr>
              <a:t>4</a:t>
            </a:r>
          </a:p>
        </p:txBody>
      </p:sp>
      <p:sp>
        <p:nvSpPr>
          <p:cNvPr id="308" name="Shape 308"/>
          <p:cNvSpPr/>
          <p:nvPr/>
        </p:nvSpPr>
        <p:spPr>
          <a:xfrm>
            <a:off x="19376699" y="7008749"/>
            <a:ext cx="3191579" cy="68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4800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Montserrat Light"/>
                <a:ea typeface="Montserrat"/>
                <a:cs typeface="Montserrat Light"/>
              </a:rPr>
              <a:t>Outreach</a:t>
            </a:r>
            <a:endParaRPr>
              <a:solidFill>
                <a:schemeClr val="tx1"/>
              </a:solidFill>
              <a:latin typeface="Montserrat Light"/>
              <a:ea typeface="Montserrat"/>
              <a:cs typeface="Montserrat Light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17986734" y="4229209"/>
            <a:ext cx="5347780" cy="2031325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>
                <a:solidFill>
                  <a:schemeClr val="tx1"/>
                </a:solidFill>
                <a:latin typeface="Arial"/>
                <a:ea typeface="Arial"/>
                <a:cs typeface="Arial"/>
              </a:rPr>
              <a:t>Kidtown, Fellowships, benevolence, </a:t>
            </a:r>
            <a:r>
              <a:rPr lang="en-US" sz="440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etc</a:t>
            </a:r>
            <a:r>
              <a:rPr lang="en-US" sz="4400">
                <a:solidFill>
                  <a:schemeClr val="tx1"/>
                </a:solidFill>
                <a:latin typeface="Arial"/>
                <a:ea typeface="Arial"/>
                <a:cs typeface="Arial"/>
              </a:rPr>
              <a:t>…</a:t>
            </a:r>
            <a:endParaRPr sz="4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17986733" y="8166435"/>
            <a:ext cx="5347780" cy="2031325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>
                <a:solidFill>
                  <a:schemeClr val="tx1"/>
                </a:solidFill>
                <a:latin typeface="Arial"/>
                <a:cs typeface="Arial"/>
              </a:rPr>
              <a:t>Kingdom spending, missions, community outside MBT</a:t>
            </a:r>
            <a:endParaRPr sz="44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/>
        </p:nvSpPr>
        <p:spPr>
          <a:xfrm>
            <a:off x="447703" y="4868290"/>
            <a:ext cx="11343244" cy="3520059"/>
          </a:xfrm>
          <a:prstGeom prst="rect">
            <a:avLst/>
          </a:prstGeom>
          <a:blipFill>
            <a:blip r:embed="rId3"/>
            <a:srcRect/>
            <a:stretch>
              <a:fillRect l="-34058" r="-34058"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660" name="Shape 660"/>
          <p:cNvSpPr/>
          <p:nvPr/>
        </p:nvSpPr>
        <p:spPr>
          <a:xfrm>
            <a:off x="447703" y="8748509"/>
            <a:ext cx="5280418" cy="4559301"/>
          </a:xfrm>
          <a:prstGeom prst="rect">
            <a:avLst/>
          </a:prstGeom>
          <a:blipFill>
            <a:blip r:embed="rId3"/>
            <a:srcRect/>
            <a:stretch>
              <a:fillRect t="-7908" b="-7908"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661" name="Shape 661"/>
          <p:cNvSpPr/>
          <p:nvPr/>
        </p:nvSpPr>
        <p:spPr>
          <a:xfrm>
            <a:off x="2192421" y="1244600"/>
            <a:ext cx="8128000" cy="268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defTabSz="1155700">
              <a:lnSpc>
                <a:spcPct val="80000"/>
              </a:lnSpc>
              <a:defRPr sz="7200" b="1" cap="all">
                <a:solidFill>
                  <a:srgbClr val="323C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>
                <a:solidFill>
                  <a:schemeClr val="tx1"/>
                </a:solidFill>
                <a:latin typeface="Montserrat Light"/>
                <a:ea typeface="Montserrat"/>
                <a:cs typeface="Montserrat Light"/>
              </a:rPr>
              <a:t>Investment </a:t>
            </a:r>
            <a:r>
              <a:rPr lang="en-US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MBT family of Churches</a:t>
            </a:r>
            <a:endParaRPr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663" name="Shape 663"/>
          <p:cNvSpPr/>
          <p:nvPr/>
        </p:nvSpPr>
        <p:spPr>
          <a:xfrm>
            <a:off x="6039853" y="9161929"/>
            <a:ext cx="5506688" cy="4145882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52500">
              <a:lnSpc>
                <a:spcPct val="130000"/>
              </a:lnSpc>
              <a:buClr>
                <a:srgbClr val="E9F6FA"/>
              </a:buClr>
              <a:buFont typeface="Helvetica Neue UltraLight"/>
              <a:defRPr sz="3000">
                <a:solidFill>
                  <a:srgbClr val="323C40"/>
                </a:solidFill>
                <a:uFill>
                  <a:solidFill>
                    <a:srgbClr val="323C4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4800">
                <a:solidFill>
                  <a:schemeClr val="tx1"/>
                </a:solidFill>
                <a:latin typeface="Arial"/>
                <a:ea typeface="Arial"/>
                <a:cs typeface="Arial"/>
              </a:rPr>
              <a:t>Sent $75k per year with MBT members going to start two new church plants</a:t>
            </a:r>
          </a:p>
        </p:txBody>
      </p:sp>
      <p:sp>
        <p:nvSpPr>
          <p:cNvPr id="665" name="Shape 665"/>
          <p:cNvSpPr/>
          <p:nvPr/>
        </p:nvSpPr>
        <p:spPr>
          <a:xfrm>
            <a:off x="3304791" y="3442250"/>
            <a:ext cx="1206500" cy="12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74" y="0"/>
                </a:lnTo>
                <a:lnTo>
                  <a:pt x="5264" y="21600"/>
                </a:lnTo>
                <a:lnTo>
                  <a:pt x="8054" y="0"/>
                </a:lnTo>
                <a:lnTo>
                  <a:pt x="10843" y="21600"/>
                </a:lnTo>
                <a:lnTo>
                  <a:pt x="13633" y="0"/>
                </a:lnTo>
                <a:lnTo>
                  <a:pt x="16423" y="21600"/>
                </a:lnTo>
                <a:lnTo>
                  <a:pt x="19212" y="0"/>
                </a:lnTo>
                <a:lnTo>
                  <a:pt x="21600" y="21600"/>
                </a:lnTo>
              </a:path>
            </a:pathLst>
          </a:custGeom>
          <a:ln w="127000">
            <a:solidFill>
              <a:srgbClr val="678C1C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pic>
        <p:nvPicPr>
          <p:cNvPr id="3" name="Picture 2" descr="A group of people sitting around a living room&#10;&#10;Description generated with very high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r="12315"/>
          <a:stretch/>
        </p:blipFill>
        <p:spPr>
          <a:xfrm>
            <a:off x="447704" y="8761960"/>
            <a:ext cx="5280418" cy="4545850"/>
          </a:xfrm>
          <a:prstGeom prst="rect">
            <a:avLst/>
          </a:prstGeom>
        </p:spPr>
      </p:pic>
      <p:pic>
        <p:nvPicPr>
          <p:cNvPr id="5" name="Picture 4" descr="A group of people sitting at a table with wine glasses&#10;&#10;Description generated with very high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5550" r="2067"/>
          <a:stretch/>
        </p:blipFill>
        <p:spPr>
          <a:xfrm>
            <a:off x="12202834" y="340659"/>
            <a:ext cx="10780855" cy="8047690"/>
          </a:xfrm>
          <a:prstGeom prst="rect">
            <a:avLst/>
          </a:prstGeom>
        </p:spPr>
      </p:pic>
      <p:pic>
        <p:nvPicPr>
          <p:cNvPr id="7" name="Picture 6" descr="A group of people standing next to a tree&#10;&#10;Description generated with very high confidenc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31533" r="2340" b="24097"/>
          <a:stretch/>
        </p:blipFill>
        <p:spPr>
          <a:xfrm>
            <a:off x="447704" y="4868290"/>
            <a:ext cx="11343243" cy="3520059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generated with very high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b="6730"/>
          <a:stretch/>
        </p:blipFill>
        <p:spPr>
          <a:xfrm>
            <a:off x="12201389" y="8761960"/>
            <a:ext cx="10782300" cy="45458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BusinessPlan_Green">
      <a:dk1>
        <a:srgbClr val="262E31"/>
      </a:dk1>
      <a:lt1>
        <a:srgbClr val="FFFFFF"/>
      </a:lt1>
      <a:dk2>
        <a:srgbClr val="262E31"/>
      </a:dk2>
      <a:lt2>
        <a:srgbClr val="FFFFFF"/>
      </a:lt2>
      <a:accent1>
        <a:srgbClr val="EEF1F8"/>
      </a:accent1>
      <a:accent2>
        <a:srgbClr val="D1DAE3"/>
      </a:accent2>
      <a:accent3>
        <a:srgbClr val="BBC1CD"/>
      </a:accent3>
      <a:accent4>
        <a:srgbClr val="54616A"/>
      </a:accent4>
      <a:accent5>
        <a:srgbClr val="262E31"/>
      </a:accent5>
      <a:accent6>
        <a:srgbClr val="3BB18F"/>
      </a:accent6>
      <a:hlink>
        <a:srgbClr val="8A96A2"/>
      </a:hlink>
      <a:folHlink>
        <a:srgbClr val="D1DAE3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New_Template8">
  <a:themeElements>
    <a:clrScheme name="BusinessPlan_Green">
      <a:dk1>
        <a:srgbClr val="262E31"/>
      </a:dk1>
      <a:lt1>
        <a:srgbClr val="FFFFFF"/>
      </a:lt1>
      <a:dk2>
        <a:srgbClr val="262E31"/>
      </a:dk2>
      <a:lt2>
        <a:srgbClr val="FFFFFF"/>
      </a:lt2>
      <a:accent1>
        <a:srgbClr val="EEF1F8"/>
      </a:accent1>
      <a:accent2>
        <a:srgbClr val="D1DAE3"/>
      </a:accent2>
      <a:accent3>
        <a:srgbClr val="BBC1CD"/>
      </a:accent3>
      <a:accent4>
        <a:srgbClr val="54616A"/>
      </a:accent4>
      <a:accent5>
        <a:srgbClr val="262E31"/>
      </a:accent5>
      <a:accent6>
        <a:srgbClr val="3BB18F"/>
      </a:accent6>
      <a:hlink>
        <a:srgbClr val="8A96A2"/>
      </a:hlink>
      <a:folHlink>
        <a:srgbClr val="D1DAE3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4DB5F43F29D49A6E8E0828CE3107F" ma:contentTypeVersion="7" ma:contentTypeDescription="Create a new document." ma:contentTypeScope="" ma:versionID="f6205a6e5b60a6581a872eeff60a6fce">
  <xsd:schema xmlns:xsd="http://www.w3.org/2001/XMLSchema" xmlns:xs="http://www.w3.org/2001/XMLSchema" xmlns:p="http://schemas.microsoft.com/office/2006/metadata/properties" xmlns:ns2="92225faf-0d15-43dc-b0d3-949d76b83189" xmlns:ns3="85009109-077a-450e-82c0-9072b8164ed1" targetNamespace="http://schemas.microsoft.com/office/2006/metadata/properties" ma:root="true" ma:fieldsID="4154eefe68d8a92f40066778c1b0231f" ns2:_="" ns3:_="">
    <xsd:import namespace="92225faf-0d15-43dc-b0d3-949d76b83189"/>
    <xsd:import namespace="85009109-077a-450e-82c0-9072b8164e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5faf-0d15-43dc-b0d3-949d76b831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09109-077a-450e-82c0-9072b8164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926192-3167-48AF-AE13-66F1491061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25faf-0d15-43dc-b0d3-949d76b83189"/>
    <ds:schemaRef ds:uri="85009109-077a-450e-82c0-9072b8164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DB2D28-B507-425B-8380-EE5D9598CFFC}">
  <ds:schemaRefs>
    <ds:schemaRef ds:uri="http://schemas.openxmlformats.org/package/2006/metadata/core-properties"/>
    <ds:schemaRef ds:uri="http://schemas.microsoft.com/office/2006/documentManagement/types"/>
    <ds:schemaRef ds:uri="92225faf-0d15-43dc-b0d3-949d76b83189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85009109-077a-450e-82c0-9072b8164ed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D86AEC-4C88-4F11-87FE-5F9672790F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272</Words>
  <Application>Microsoft Office PowerPoint</Application>
  <PresentationFormat>Custom</PresentationFormat>
  <Paragraphs>103</Paragraphs>
  <Slides>21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Helvetica</vt:lpstr>
      <vt:lpstr>Helvetica Neue</vt:lpstr>
      <vt:lpstr>Helvetica Neue Light</vt:lpstr>
      <vt:lpstr>Helvetica Neue UltraLight</vt:lpstr>
      <vt:lpstr>Lucida Grande</vt:lpstr>
      <vt:lpstr>Manifold CF Extra Bold</vt:lpstr>
      <vt:lpstr>Montserrat</vt:lpstr>
      <vt:lpstr>Montserrat Light</vt:lpstr>
      <vt:lpstr>Montserrat Ultra Light</vt:lpstr>
      <vt:lpstr>Wingdings</vt:lpstr>
      <vt:lpstr>New_Template8</vt:lpstr>
      <vt:lpstr>1_New_Template8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Miles</dc:creator>
  <cp:lastModifiedBy>Audio Visual</cp:lastModifiedBy>
  <cp:revision>4</cp:revision>
  <dcterms:modified xsi:type="dcterms:W3CDTF">2018-04-29T13:17:22Z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0x010100FF94DB5F43F29D49A6E8E0828CE3107F</vt:lpwstr>
  </property>
</Properties>
</file>